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367" r:id="rId3"/>
    <p:sldId id="394" r:id="rId4"/>
    <p:sldId id="396" r:id="rId5"/>
    <p:sldId id="397" r:id="rId6"/>
    <p:sldId id="311" r:id="rId7"/>
    <p:sldId id="343" r:id="rId8"/>
    <p:sldId id="312" r:id="rId9"/>
    <p:sldId id="314" r:id="rId10"/>
    <p:sldId id="322" r:id="rId11"/>
    <p:sldId id="323" r:id="rId12"/>
    <p:sldId id="365" r:id="rId13"/>
    <p:sldId id="315" r:id="rId14"/>
    <p:sldId id="316" r:id="rId15"/>
    <p:sldId id="348" r:id="rId16"/>
    <p:sldId id="361" r:id="rId17"/>
    <p:sldId id="333" r:id="rId18"/>
    <p:sldId id="332" r:id="rId19"/>
    <p:sldId id="331" r:id="rId20"/>
    <p:sldId id="354" r:id="rId21"/>
    <p:sldId id="355" r:id="rId22"/>
    <p:sldId id="358" r:id="rId23"/>
    <p:sldId id="356" r:id="rId24"/>
    <p:sldId id="362" r:id="rId25"/>
    <p:sldId id="363" r:id="rId26"/>
    <p:sldId id="364" r:id="rId27"/>
    <p:sldId id="327" r:id="rId28"/>
    <p:sldId id="328" r:id="rId29"/>
    <p:sldId id="368" r:id="rId30"/>
    <p:sldId id="334" r:id="rId31"/>
    <p:sldId id="329" r:id="rId32"/>
    <p:sldId id="369" r:id="rId33"/>
    <p:sldId id="320" r:id="rId34"/>
    <p:sldId id="341" r:id="rId35"/>
    <p:sldId id="321" r:id="rId36"/>
    <p:sldId id="347" r:id="rId37"/>
    <p:sldId id="335" r:id="rId38"/>
    <p:sldId id="393" r:id="rId39"/>
    <p:sldId id="350" r:id="rId40"/>
    <p:sldId id="263" r:id="rId41"/>
    <p:sldId id="351" r:id="rId42"/>
    <p:sldId id="262" r:id="rId43"/>
    <p:sldId id="342" r:id="rId44"/>
    <p:sldId id="260" r:id="rId45"/>
    <p:sldId id="317" r:id="rId46"/>
    <p:sldId id="318" r:id="rId47"/>
    <p:sldId id="366" r:id="rId48"/>
    <p:sldId id="325" r:id="rId49"/>
    <p:sldId id="326" r:id="rId50"/>
    <p:sldId id="340" r:id="rId51"/>
    <p:sldId id="309" r:id="rId52"/>
    <p:sldId id="395" r:id="rId53"/>
    <p:sldId id="390" r:id="rId54"/>
    <p:sldId id="39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A4"/>
    <a:srgbClr val="F85213"/>
    <a:srgbClr val="5684C4"/>
    <a:srgbClr val="5455A5"/>
    <a:srgbClr val="53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06"/>
    <p:restoredTop sz="93835"/>
  </p:normalViewPr>
  <p:slideViewPr>
    <p:cSldViewPr snapToGrid="0">
      <p:cViewPr varScale="1">
        <p:scale>
          <a:sx n="103" d="100"/>
          <a:sy n="103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CED8-93F4-5C45-930D-DA482871836B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21DF1-A213-3241-BC5D-397A4A3F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9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/OWASP/www-project-top-10-for-large-language-model-applications/blob/fae6b2f80143c0f912a1247a11989a1b58378ff3/Archive/</a:t>
            </a:r>
            <a:r>
              <a:rPr lang="en-US" dirty="0" err="1"/>
              <a:t>Phase_Archive</a:t>
            </a:r>
            <a:r>
              <a:rPr lang="en-US"/>
              <a:t>/Phase1Brainstorm.md?plain=1#L6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5B7F-9549-2B01-05E2-A34FB7AA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51948-3C58-F439-DE99-4DE0E714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E9DD-D89F-1664-33EF-91CF98B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75C4-5EC8-0210-CA91-52928663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4E32-228F-E66B-5FF9-E79EE729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A0AF-E282-9932-157D-2F1EF513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9F7C-DC11-6972-029A-CE94F8EC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326C-D200-1931-7101-FA31E790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D2EE8-DF2F-22D2-7BF1-9D20A50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7BEB-4558-3C5D-0575-B45288D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D8BAB-E786-D443-9A74-DC0FCD5DF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F070C-1972-8616-D2BE-FAFF60F5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834E-BA62-07BA-D54C-DD483E5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BAE3-9256-0A5D-C03F-BF95FBD1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52CD-672C-D2D7-E32F-9ED68B11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521209" y="365130"/>
            <a:ext cx="9096992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21212" y="1737363"/>
            <a:ext cx="11046171" cy="443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6C66B4"/>
              </a:buClr>
              <a:buSzPts val="2800"/>
              <a:buFont typeface="Arial" panose="020B0604020202020204" pitchFamily="34" charset="0"/>
              <a:buChar char="•"/>
              <a:defRPr/>
            </a:lvl1pPr>
            <a:lvl2pPr marL="685783" lvl="1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Char char="–"/>
              <a:defRPr/>
            </a:lvl2pPr>
            <a:lvl3pPr marL="1028674" lvl="2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EABAB"/>
              </a:buClr>
              <a:buSzPts val="20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521209" y="1208636"/>
            <a:ext cx="9096992" cy="31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300"/>
              <a:buNone/>
              <a:defRPr sz="1725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1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458A-E45D-89BD-C220-8059725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7C93-C1C0-0BD2-CCED-9B2A0D5E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0C3-36DA-1674-DC39-3A92B537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FCDFA-E6F2-DC75-FD17-0F603E01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BF43-C90B-7B26-2A65-C646A6B5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96B0-CE9D-3F71-29B9-A80CBC9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3EBD-AD01-B031-6710-8A05271B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50C1-F196-0812-9516-624F9B46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3269-5F18-C520-9E08-3B9220FD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6A16-FDFA-C385-3005-27AA5A07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62A-CC03-45E1-E797-C3856A0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EB06-2680-D68A-4662-EBF4D2FE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1F728-D27E-AED8-8286-04B514F6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7D2BC-7426-55B4-B883-75822EE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1FE87-38D3-092A-B0AD-562359BB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DD5A-1DDC-16E3-2C1D-9858DC15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90B-D3E2-2D04-9311-0A06B815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D45F-EB78-B8E8-30C5-CF7DC3B2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20264-351E-833A-6268-0600626E1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3390-BBA2-3BC1-66F0-C60EE0F4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C46D-118E-1B03-0C0F-891EA8476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8EA49-6EDD-E34D-5764-46FEA02E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F4CD4-79E0-0D25-EC1B-B3C95F1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1441D-45CF-ED44-C8CB-E3D71C4F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BB3B-F525-4BC5-90D8-98531901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397A-5B60-137F-BD48-02F31CF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2014A-9925-A19A-11D3-F34C6C66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480BE-5EC2-6D55-9243-B433F618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A0DD-C808-8941-727E-3A0DDE3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8EDF-3215-0627-0D1B-6A8408D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D6AC-7D11-D3B5-83B2-1745A4E3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C6B2-ED15-ABD8-B0F5-D136EDC8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F91-54FF-5328-E834-BBD2D4B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1241-0109-5048-39A1-5549372D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4958-FB61-3E1A-D847-D17ADFB4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406B-2BD4-5179-4AFE-F8B435E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4C6E5-9E08-4EA7-B77F-F8D8BDB9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C761-BE5F-FF8C-2A6A-E5A705D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8E241-5896-900A-420F-16798943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7A884-87FB-A608-B307-5429366C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51D8-710F-A799-45ED-F40BF491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C3B5-D6F9-5737-A4D6-3D4F87E1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0CDB-5C30-BE6D-68C3-7CA8A34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86F2E-AE56-02E2-8004-278C30A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2DA9-B1C0-30D6-956B-8C6B2A19D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A5C4-1AA2-66ED-2C2B-EA59A62B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5/29/26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8D2B-BCC3-5B0C-09BC-897A158F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2BA2A-09A2-5EBA-1C2B-7D61374EAB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34754" y="6403964"/>
            <a:ext cx="1122491" cy="2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rabun" pitchFamily="2" charset="-34"/>
          <a:ea typeface="+mj-ea"/>
          <a:cs typeface="Sarabun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erryvilleiml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s.virginia.edu/~robins/YouAndYourResearch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2736-53AA-6A93-5A4B-C8849F447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2"/>
            <a:ext cx="12041436" cy="388453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5252A4"/>
                </a:solidFill>
              </a:rPr>
              <a:t>Threat modeling </a:t>
            </a:r>
            <a:br>
              <a:rPr lang="en-US" dirty="0">
                <a:solidFill>
                  <a:srgbClr val="5252A4"/>
                </a:solidFill>
              </a:rPr>
            </a:br>
            <a:r>
              <a:rPr lang="en-US" sz="4900" dirty="0">
                <a:solidFill>
                  <a:srgbClr val="5252A4"/>
                </a:solidFill>
              </a:rPr>
              <a:t>in the age of</a:t>
            </a:r>
            <a:br>
              <a:rPr lang="en-US" dirty="0">
                <a:solidFill>
                  <a:srgbClr val="5252A4"/>
                </a:solidFill>
              </a:rPr>
            </a:br>
            <a:r>
              <a:rPr lang="en-US" dirty="0">
                <a:solidFill>
                  <a:srgbClr val="5252A4"/>
                </a:solidFill>
              </a:rPr>
              <a:t>AI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UW Cyber AI Conference</a:t>
            </a:r>
            <a:br>
              <a:rPr lang="en-US" sz="3600" dirty="0"/>
            </a:br>
            <a:r>
              <a:rPr lang="en-US" sz="3600" dirty="0"/>
              <a:t>May 2026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8014-CA03-DF5E-E79D-26A7251C2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8702"/>
            <a:ext cx="9144000" cy="954048"/>
          </a:xfrm>
        </p:spPr>
        <p:txBody>
          <a:bodyPr/>
          <a:lstStyle/>
          <a:p>
            <a:r>
              <a:rPr lang="en-US" dirty="0"/>
              <a:t>Adam Shostack</a:t>
            </a:r>
          </a:p>
        </p:txBody>
      </p:sp>
    </p:spTree>
    <p:extLst>
      <p:ext uri="{BB962C8B-B14F-4D97-AF65-F5344CB8AC3E}">
        <p14:creationId xmlns:p14="http://schemas.microsoft.com/office/powerpoint/2010/main" val="8289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8A8E-8321-F1A7-3FB1-56D96534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threat modeling?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F1A8-44F4-D1D9-4439-4F2C72AA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models to help us think about security</a:t>
            </a:r>
          </a:p>
          <a:p>
            <a:r>
              <a:rPr lang="en-US" dirty="0"/>
              <a:t>The “measure twice, cut once” of security</a:t>
            </a:r>
          </a:p>
          <a:p>
            <a:r>
              <a:rPr lang="en-US" dirty="0"/>
              <a:t>Applies to both software you produce and software you operate</a:t>
            </a:r>
          </a:p>
        </p:txBody>
      </p:sp>
    </p:spTree>
    <p:extLst>
      <p:ext uri="{BB962C8B-B14F-4D97-AF65-F5344CB8AC3E}">
        <p14:creationId xmlns:p14="http://schemas.microsoft.com/office/powerpoint/2010/main" val="61401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B782-10C9-3A38-6862-72DE9F3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threat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92E8-BDBE-EF91-8F27-3E5309CE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Question Framework </a:t>
            </a:r>
          </a:p>
          <a:p>
            <a:pPr lvl="1"/>
            <a:r>
              <a:rPr lang="en-US" dirty="0"/>
              <a:t>What are we working on?</a:t>
            </a:r>
          </a:p>
          <a:p>
            <a:pPr lvl="1"/>
            <a:r>
              <a:rPr lang="en-US" dirty="0"/>
              <a:t>What can go wrong?</a:t>
            </a:r>
          </a:p>
          <a:p>
            <a:pPr lvl="1"/>
            <a:r>
              <a:rPr lang="en-US" dirty="0"/>
              <a:t>What are we going to do about it?</a:t>
            </a:r>
          </a:p>
          <a:p>
            <a:pPr lvl="1"/>
            <a:r>
              <a:rPr lang="en-US" dirty="0"/>
              <a:t>Did we do a good job?</a:t>
            </a:r>
          </a:p>
          <a:p>
            <a:r>
              <a:rPr lang="en-US" dirty="0"/>
              <a:t>What are we working on includes identify + enhance boundaries</a:t>
            </a:r>
          </a:p>
          <a:p>
            <a:pPr lvl="1"/>
            <a:r>
              <a:rPr lang="en-US" dirty="0"/>
              <a:t>More boundaries</a:t>
            </a:r>
          </a:p>
          <a:p>
            <a:pPr lvl="1"/>
            <a:r>
              <a:rPr lang="en-US" dirty="0"/>
              <a:t>Better enforcement/attenuation by boundary code</a:t>
            </a:r>
          </a:p>
          <a:p>
            <a:r>
              <a:rPr lang="en-US" dirty="0" err="1"/>
              <a:t>Threatmodelingmanifesto.org</a:t>
            </a:r>
            <a:r>
              <a:rPr lang="en-US" dirty="0"/>
              <a:t> + </a:t>
            </a:r>
            <a:r>
              <a:rPr lang="en-US" dirty="0" err="1"/>
              <a:t>Shostack.org</a:t>
            </a:r>
            <a:r>
              <a:rPr lang="en-US" dirty="0"/>
              <a:t>/whitepapers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7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BFF6-190F-A60E-986C-E84CF88B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Threat modeling can drive risk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3CF524-C88B-4DD2-974B-24F1B0934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 diagram showing that threat modeling leads to risk management when threats aren’t easily addressed.">
            <a:extLst>
              <a:ext uri="{FF2B5EF4-FFF2-40B4-BE49-F238E27FC236}">
                <a16:creationId xmlns:a16="http://schemas.microsoft.com/office/drawing/2014/main" id="{DAE27337-137B-68B7-9443-4085FB7C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294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0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9666-8974-F103-1580-47F4E51D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94396-E11D-843B-1C21-02AC5923B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5C926-3189-DD79-8171-9C6FE03B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scenarios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385B5-0464-ECD3-24CA-A4F9F0A78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2111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AI for offense (write me a phishing email/malware/</a:t>
            </a:r>
            <a:r>
              <a:rPr lang="en-US" dirty="0" err="1">
                <a:solidFill>
                  <a:srgbClr val="C00000"/>
                </a:solidFill>
              </a:rPr>
              <a:t>etc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>
                <a:solidFill>
                  <a:schemeClr val="accent1"/>
                </a:solidFill>
              </a:rPr>
              <a:t>AI for defense (anti-spam, Microsoft defender copilot)</a:t>
            </a:r>
          </a:p>
          <a:p>
            <a:r>
              <a:rPr lang="en-US" dirty="0">
                <a:solidFill>
                  <a:schemeClr val="accent6"/>
                </a:solidFill>
              </a:rPr>
              <a:t>AI for business (main focus today)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AI for software development (2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focus today)</a:t>
            </a:r>
          </a:p>
          <a:p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FACB88-E97C-3215-4AE0-CF15A214AFC6}"/>
              </a:ext>
            </a:extLst>
          </p:cNvPr>
          <p:cNvSpPr/>
          <p:nvPr/>
        </p:nvSpPr>
        <p:spPr>
          <a:xfrm>
            <a:off x="6013540" y="4421690"/>
            <a:ext cx="1828800" cy="1828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Offense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D25EDC3-E417-44D7-38D5-4E3D57F432E0}"/>
              </a:ext>
            </a:extLst>
          </p:cNvPr>
          <p:cNvSpPr/>
          <p:nvPr/>
        </p:nvSpPr>
        <p:spPr>
          <a:xfrm>
            <a:off x="8032316" y="4446740"/>
            <a:ext cx="1828800" cy="1828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Defense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D3B6A21-DE5D-F6AC-0A05-03DD8D83668A}"/>
              </a:ext>
            </a:extLst>
          </p:cNvPr>
          <p:cNvSpPr>
            <a:spLocks/>
          </p:cNvSpPr>
          <p:nvPr/>
        </p:nvSpPr>
        <p:spPr>
          <a:xfrm>
            <a:off x="10051092" y="4421690"/>
            <a:ext cx="1828800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</p:txBody>
      </p:sp>
      <p:sp>
        <p:nvSpPr>
          <p:cNvPr id="10" name="Summing Junction 9">
            <a:extLst>
              <a:ext uri="{FF2B5EF4-FFF2-40B4-BE49-F238E27FC236}">
                <a16:creationId xmlns:a16="http://schemas.microsoft.com/office/drawing/2014/main" id="{C9C911E0-DEC3-3963-8072-0261F78C42FF}"/>
              </a:ext>
            </a:extLst>
          </p:cNvPr>
          <p:cNvSpPr/>
          <p:nvPr/>
        </p:nvSpPr>
        <p:spPr>
          <a:xfrm>
            <a:off x="9204542" y="3670128"/>
            <a:ext cx="1503124" cy="1503124"/>
          </a:xfrm>
          <a:prstGeom prst="flowChartSummingJuncti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lin ang="108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</a:t>
            </a:r>
          </a:p>
        </p:txBody>
      </p:sp>
      <p:pic>
        <p:nvPicPr>
          <p:cNvPr id="2050" name="Picture 2" descr="Anthropic's &quot;Mythos&quot; Strikes Fear in the Hearts of Cyber Defenders -  Defense Security Monitor">
            <a:extLst>
              <a:ext uri="{FF2B5EF4-FFF2-40B4-BE49-F238E27FC236}">
                <a16:creationId xmlns:a16="http://schemas.microsoft.com/office/drawing/2014/main" id="{FAF7E4BB-C9E7-960D-F8FB-74030C06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05" y="4036840"/>
            <a:ext cx="4315487" cy="22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0AC3-4B16-3106-328B-D6D8A398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working on </a:t>
            </a:r>
            <a:r>
              <a:rPr lang="en-US" i="1" dirty="0"/>
              <a:t>with AI?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ED65-F7D2-3C56-E326-BFFF8B74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324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 “Adding an LLM to our general business”</a:t>
            </a:r>
          </a:p>
          <a:p>
            <a:r>
              <a:rPr lang="en-US" dirty="0"/>
              <a:t>“We work on (next slides from CISA)</a:t>
            </a:r>
          </a:p>
          <a:p>
            <a:pPr lvl="1"/>
            <a:r>
              <a:rPr lang="en-US" dirty="0"/>
              <a:t>Model building and validation</a:t>
            </a:r>
          </a:p>
          <a:p>
            <a:pPr lvl="1"/>
            <a:r>
              <a:rPr lang="en-US" dirty="0"/>
              <a:t>Model deployment</a:t>
            </a:r>
          </a:p>
          <a:p>
            <a:pPr lvl="1"/>
            <a:r>
              <a:rPr lang="en-US" dirty="0"/>
              <a:t>Operational environment</a:t>
            </a:r>
          </a:p>
          <a:p>
            <a:r>
              <a:rPr lang="en-US" dirty="0"/>
              <a:t>We should ask “what can go wrong” with each!</a:t>
            </a:r>
          </a:p>
          <a:p>
            <a:pPr lvl="1"/>
            <a:r>
              <a:rPr lang="en-US" dirty="0"/>
              <a:t>That is, we should threat model each</a:t>
            </a:r>
          </a:p>
        </p:txBody>
      </p:sp>
    </p:spTree>
    <p:extLst>
      <p:ext uri="{BB962C8B-B14F-4D97-AF65-F5344CB8AC3E}">
        <p14:creationId xmlns:p14="http://schemas.microsoft.com/office/powerpoint/2010/main" val="329602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0AC3-4B16-3106-328B-D6D8A398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working on </a:t>
            </a:r>
            <a:r>
              <a:rPr lang="en-US" i="1" dirty="0"/>
              <a:t>with AI?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ED65-F7D2-3C56-E326-BFFF8B74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324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 “Adding an LLM to our general business”</a:t>
            </a:r>
          </a:p>
          <a:p>
            <a:r>
              <a:rPr lang="en-US" dirty="0"/>
              <a:t>“Adding an LLM to our medical device/covered service”</a:t>
            </a:r>
          </a:p>
          <a:p>
            <a:pPr lvl="1"/>
            <a:r>
              <a:rPr lang="en-US" dirty="0"/>
              <a:t>FDA is hard at work on this scenario (</a:t>
            </a:r>
            <a:r>
              <a:rPr lang="en-US" dirty="0" err="1"/>
              <a:t>eg</a:t>
            </a:r>
            <a:r>
              <a:rPr lang="en-US" dirty="0"/>
              <a:t>, AI/ML for in vitro)</a:t>
            </a:r>
          </a:p>
          <a:p>
            <a:r>
              <a:rPr lang="en-US" dirty="0"/>
              <a:t>We work on (next slides from CISA)</a:t>
            </a:r>
          </a:p>
          <a:p>
            <a:pPr lvl="1"/>
            <a:r>
              <a:rPr lang="en-US" dirty="0"/>
              <a:t>Model building and validation</a:t>
            </a:r>
          </a:p>
          <a:p>
            <a:pPr lvl="1"/>
            <a:r>
              <a:rPr lang="en-US" dirty="0"/>
              <a:t>Model deployment</a:t>
            </a:r>
          </a:p>
          <a:p>
            <a:pPr lvl="1"/>
            <a:r>
              <a:rPr lang="en-US" dirty="0"/>
              <a:t>Operational environment</a:t>
            </a:r>
          </a:p>
          <a:p>
            <a:r>
              <a:rPr lang="en-US" dirty="0"/>
              <a:t>We should ask “what can go wrong” with each!</a:t>
            </a:r>
          </a:p>
          <a:p>
            <a:pPr lvl="1"/>
            <a:r>
              <a:rPr lang="en-US" dirty="0"/>
              <a:t>That is, we should threat model each</a:t>
            </a:r>
          </a:p>
        </p:txBody>
      </p:sp>
    </p:spTree>
    <p:extLst>
      <p:ext uri="{BB962C8B-B14F-4D97-AF65-F5344CB8AC3E}">
        <p14:creationId xmlns:p14="http://schemas.microsoft.com/office/powerpoint/2010/main" val="65774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5447-DFCE-1DC8-9C1A-948BFFAC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464BF1-E1C6-15CE-1BA7-E4347B817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473841" cy="6904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CCA7A-02B5-E1E1-FF3F-862A624A39E2}"/>
              </a:ext>
            </a:extLst>
          </p:cNvPr>
          <p:cNvSpPr txBox="1"/>
          <p:nvPr/>
        </p:nvSpPr>
        <p:spPr>
          <a:xfrm>
            <a:off x="141842" y="6211669"/>
            <a:ext cx="1190831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* </a:t>
            </a:r>
            <a:r>
              <a:rPr lang="en-US" dirty="0"/>
              <a:t>Christine Lai, Jonathan Spring,</a:t>
            </a:r>
            <a:r>
              <a:rPr lang="en-US" b="1" dirty="0"/>
              <a:t> </a:t>
            </a:r>
            <a:r>
              <a:rPr lang="en-US" dirty="0"/>
              <a:t>Software Must Be Secure by Design, and Artificial Intelligence Is No Exception, CISA Blog, Aug 18, 2023, https://</a:t>
            </a:r>
            <a:r>
              <a:rPr lang="en-US" dirty="0" err="1"/>
              <a:t>www.cisa.gov</a:t>
            </a:r>
            <a:r>
              <a:rPr lang="en-US" dirty="0"/>
              <a:t>/news-events/news/software-must-be-secure-design-and-artificial-intelligence-no-exception</a:t>
            </a:r>
          </a:p>
        </p:txBody>
      </p:sp>
    </p:spTree>
    <p:extLst>
      <p:ext uri="{BB962C8B-B14F-4D97-AF65-F5344CB8AC3E}">
        <p14:creationId xmlns:p14="http://schemas.microsoft.com/office/powerpoint/2010/main" val="49924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3E86-3EFB-593C-5208-12F9170E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2B60-EA04-1D40-D753-64186F1CD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6BD1D-9DC8-E369-C4FF-23533F21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652"/>
            <a:ext cx="12218406" cy="54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1579-1149-530E-EB52-0FBE59DD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66ED-4789-1D9A-BED5-212280DC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6E3A2-53F0-6850-CD42-762938FB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00142" cy="72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AB0-2CC0-328C-1A50-3AAD57815CC1}"/>
              </a:ext>
            </a:extLst>
          </p:cNvPr>
          <p:cNvSpPr/>
          <p:nvPr/>
        </p:nvSpPr>
        <p:spPr>
          <a:xfrm>
            <a:off x="4953000" y="6187944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46424-8FEA-8702-22E1-B7446DD8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</a:t>
            </a:r>
          </a:p>
        </p:txBody>
      </p:sp>
      <p:pic>
        <p:nvPicPr>
          <p:cNvPr id="14" name="Google Shape;121;p9" descr="Image result for elevation of privilege cards">
            <a:extLst>
              <a:ext uri="{FF2B5EF4-FFF2-40B4-BE49-F238E27FC236}">
                <a16:creationId xmlns:a16="http://schemas.microsoft.com/office/drawing/2014/main" id="{80EAB70E-BD6E-96CC-50DA-65011A6B9B57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344" y="3966424"/>
            <a:ext cx="1227548" cy="11426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EA068209-86BB-5646-7CD9-682486E1A9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4404" y="1589666"/>
            <a:ext cx="1973515" cy="22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9">
            <a:extLst>
              <a:ext uri="{FF2B5EF4-FFF2-40B4-BE49-F238E27FC236}">
                <a16:creationId xmlns:a16="http://schemas.microsoft.com/office/drawing/2014/main" id="{7D587934-BC17-E7A9-19CF-F51F1DB686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4943" y="4145312"/>
            <a:ext cx="1973515" cy="1248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0CC26-C937-20CE-E4D7-F9663442D4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060" y="1582065"/>
            <a:ext cx="1504257" cy="2115217"/>
          </a:xfrm>
          <a:prstGeom prst="rect">
            <a:avLst/>
          </a:pr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290B3E2-4D24-5080-996C-A92109947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4840" y="5606947"/>
            <a:ext cx="2444953" cy="547044"/>
          </a:xfrm>
          <a:prstGeom prst="rect">
            <a:avLst/>
          </a:prstGeom>
        </p:spPr>
      </p:pic>
      <p:sp>
        <p:nvSpPr>
          <p:cNvPr id="11" name="AutoShape 2" descr="CyberGreen">
            <a:extLst>
              <a:ext uri="{FF2B5EF4-FFF2-40B4-BE49-F238E27FC236}">
                <a16:creationId xmlns:a16="http://schemas.microsoft.com/office/drawing/2014/main" id="{1F5E02D4-C70E-9EE1-A1F9-BBA79E49D2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4FC708-EC18-2AE3-BE0B-D3AB9E0E01B9}"/>
              </a:ext>
            </a:extLst>
          </p:cNvPr>
          <p:cNvSpPr/>
          <p:nvPr/>
        </p:nvSpPr>
        <p:spPr>
          <a:xfrm>
            <a:off x="4648200" y="1189008"/>
            <a:ext cx="3352800" cy="5227572"/>
          </a:xfrm>
          <a:prstGeom prst="roundRect">
            <a:avLst/>
          </a:prstGeom>
          <a:noFill/>
          <a:ln w="57150">
            <a:solidFill>
              <a:srgbClr val="2F5597">
                <a:alpha val="7529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1CFFAB2C-9D05-6C09-0673-FE92468B90E8}"/>
              </a:ext>
            </a:extLst>
          </p:cNvPr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3" t="5264" r="5864" b="5264"/>
          <a:stretch/>
        </p:blipFill>
        <p:spPr>
          <a:xfrm>
            <a:off x="5196685" y="4882879"/>
            <a:ext cx="2255827" cy="12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9">
            <a:extLst>
              <a:ext uri="{FF2B5EF4-FFF2-40B4-BE49-F238E27FC236}">
                <a16:creationId xmlns:a16="http://schemas.microsoft.com/office/drawing/2014/main" id="{7602BCFD-C3C0-374C-A25C-9D27977410AB}"/>
              </a:ext>
            </a:extLst>
          </p:cNvPr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3" t="2365" r="9579" b="-2364"/>
          <a:stretch/>
        </p:blipFill>
        <p:spPr>
          <a:xfrm>
            <a:off x="5009200" y="2909643"/>
            <a:ext cx="2630795" cy="1515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7A15E43-2B07-3BB3-CF1D-23CAA421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21" y="1687028"/>
            <a:ext cx="2968128" cy="6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" descr="Image of ">
            <a:extLst>
              <a:ext uri="{FF2B5EF4-FFF2-40B4-BE49-F238E27FC236}">
                <a16:creationId xmlns:a16="http://schemas.microsoft.com/office/drawing/2014/main" id="{5D21F415-C702-EF72-1A30-F36D20A938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31CE66-D296-6DE4-FB44-655766B04325}"/>
              </a:ext>
            </a:extLst>
          </p:cNvPr>
          <p:cNvGrpSpPr/>
          <p:nvPr/>
        </p:nvGrpSpPr>
        <p:grpSpPr>
          <a:xfrm>
            <a:off x="455355" y="1450141"/>
            <a:ext cx="3585357" cy="5021616"/>
            <a:chOff x="455355" y="1450141"/>
            <a:chExt cx="3585357" cy="5021616"/>
          </a:xfrm>
        </p:grpSpPr>
        <p:pic>
          <p:nvPicPr>
            <p:cNvPr id="36" name="Google Shape;123;p9">
              <a:extLst>
                <a:ext uri="{FF2B5EF4-FFF2-40B4-BE49-F238E27FC236}">
                  <a16:creationId xmlns:a16="http://schemas.microsoft.com/office/drawing/2014/main" id="{0F65C266-DF07-1479-1C5E-F97689C6273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6408" y="1450141"/>
              <a:ext cx="3352800" cy="795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B3D737-93D6-459D-6848-9A03394FBA38}"/>
                </a:ext>
              </a:extLst>
            </p:cNvPr>
            <p:cNvSpPr txBox="1"/>
            <p:nvPr/>
          </p:nvSpPr>
          <p:spPr>
            <a:xfrm>
              <a:off x="1351183" y="6102425"/>
              <a:ext cx="220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5455A5"/>
                  </a:solidFill>
                  <a:latin typeface="Sarabun" pitchFamily="2" charset="-34"/>
                  <a:cs typeface="Sarabun" pitchFamily="2" charset="-34"/>
                </a:rPr>
                <a:t>Enabling your threat modeling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782E2F8-B38F-3B30-F0E6-20FFC2BDF7BB}"/>
                </a:ext>
              </a:extLst>
            </p:cNvPr>
            <p:cNvGrpSpPr/>
            <p:nvPr/>
          </p:nvGrpSpPr>
          <p:grpSpPr>
            <a:xfrm>
              <a:off x="455355" y="2555999"/>
              <a:ext cx="3585357" cy="3565751"/>
              <a:chOff x="455355" y="2555999"/>
              <a:chExt cx="3585357" cy="356575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A4AF6A9-5D8E-A2CF-FACE-6AFBF870F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552" y="3626308"/>
                <a:ext cx="12801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42583D5-6C08-24AE-9B3D-0D4982E98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20047" y="3625923"/>
                <a:ext cx="12801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183DF06-73F6-B089-3A9F-9C44669B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355" y="3626308"/>
                <a:ext cx="12801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E51B35E-545C-02C3-6CF0-415D554F3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61965" y="2555999"/>
                <a:ext cx="13394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DC30AA1-B3CC-D9E3-930D-A54E98545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48919" y="4757200"/>
                <a:ext cx="1280160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3BBFC02-8BE2-02BC-0059-DA5071EB7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7039" y="4841590"/>
                <a:ext cx="1437972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4A334C8-84A6-B1E2-5488-9DB3126D9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06406" y="2566701"/>
                <a:ext cx="1202574" cy="128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1" name="Google Shape;123;p9">
            <a:extLst>
              <a:ext uri="{FF2B5EF4-FFF2-40B4-BE49-F238E27FC236}">
                <a16:creationId xmlns:a16="http://schemas.microsoft.com/office/drawing/2014/main" id="{A0C866EC-86D7-E140-30BD-A6C587EA2AD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6408" y="1450141"/>
            <a:ext cx="3352800" cy="795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23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A69-5C3A-AF59-E966-336089B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LLM to our business (1/4)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FBB04E-F0DB-A781-DF94-534263C15349}"/>
              </a:ext>
            </a:extLst>
          </p:cNvPr>
          <p:cNvSpPr/>
          <p:nvPr/>
        </p:nvSpPr>
        <p:spPr>
          <a:xfrm>
            <a:off x="5816907" y="2327313"/>
            <a:ext cx="2412694" cy="8152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Existing product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4B4F8D-CA18-FCC6-79A0-5FD6F25C1A2C}"/>
              </a:ext>
            </a:extLst>
          </p:cNvPr>
          <p:cNvSpPr/>
          <p:nvPr/>
        </p:nvSpPr>
        <p:spPr>
          <a:xfrm>
            <a:off x="5816907" y="4587539"/>
            <a:ext cx="2412694" cy="815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LLM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D3BF9826-60F7-3660-3B4E-8CB48B498077}"/>
              </a:ext>
            </a:extLst>
          </p:cNvPr>
          <p:cNvSpPr/>
          <p:nvPr/>
        </p:nvSpPr>
        <p:spPr>
          <a:xfrm>
            <a:off x="2489813" y="2327313"/>
            <a:ext cx="969484" cy="96948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32EE0-D9BB-3E73-2221-00E5E05A67B2}"/>
              </a:ext>
            </a:extLst>
          </p:cNvPr>
          <p:cNvSpPr txBox="1"/>
          <p:nvPr/>
        </p:nvSpPr>
        <p:spPr>
          <a:xfrm>
            <a:off x="2367219" y="338905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Skilled admin</a:t>
            </a: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7BDE2C53-AA02-4020-006A-527AC73AC69B}"/>
              </a:ext>
            </a:extLst>
          </p:cNvPr>
          <p:cNvSpPr/>
          <p:nvPr/>
        </p:nvSpPr>
        <p:spPr>
          <a:xfrm>
            <a:off x="2489813" y="4510421"/>
            <a:ext cx="969484" cy="96948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07E47-EFF8-BCF8-558A-0CC506EDDF1D}"/>
              </a:ext>
            </a:extLst>
          </p:cNvPr>
          <p:cNvSpPr txBox="1"/>
          <p:nvPr/>
        </p:nvSpPr>
        <p:spPr>
          <a:xfrm>
            <a:off x="2367219" y="5617355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Enthusiastic noob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71C1D-A9B6-8C3F-AF26-71AA80C43343}"/>
              </a:ext>
            </a:extLst>
          </p:cNvPr>
          <p:cNvCxnSpPr/>
          <p:nvPr/>
        </p:nvCxnSpPr>
        <p:spPr>
          <a:xfrm>
            <a:off x="838200" y="4175393"/>
            <a:ext cx="826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B216E9-6BF7-48A2-67B6-EF0286611A78}"/>
              </a:ext>
            </a:extLst>
          </p:cNvPr>
          <p:cNvSpPr txBox="1"/>
          <p:nvPr/>
        </p:nvSpPr>
        <p:spPr>
          <a:xfrm>
            <a:off x="838200" y="42570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New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5D8C38-FDDF-995E-DDA1-B5941F80A6FA}"/>
              </a:ext>
            </a:extLst>
          </p:cNvPr>
          <p:cNvCxnSpPr/>
          <p:nvPr/>
        </p:nvCxnSpPr>
        <p:spPr>
          <a:xfrm>
            <a:off x="3591499" y="2812055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73F9E3-16B6-FB82-7A81-C3E9BAC83563}"/>
              </a:ext>
            </a:extLst>
          </p:cNvPr>
          <p:cNvCxnSpPr/>
          <p:nvPr/>
        </p:nvCxnSpPr>
        <p:spPr>
          <a:xfrm>
            <a:off x="3591498" y="4995163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FDB1F5-6AC1-1435-D246-0AA2E885FD10}"/>
              </a:ext>
            </a:extLst>
          </p:cNvPr>
          <p:cNvSpPr txBox="1"/>
          <p:nvPr/>
        </p:nvSpPr>
        <p:spPr>
          <a:xfrm>
            <a:off x="3656903" y="4625831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“Do the thing”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A6663-EB1E-121C-663A-01569D315DFB}"/>
              </a:ext>
            </a:extLst>
          </p:cNvPr>
          <p:cNvSpPr txBox="1"/>
          <p:nvPr/>
        </p:nvSpPr>
        <p:spPr>
          <a:xfrm>
            <a:off x="3580484" y="244272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3AEE8-6D9C-8684-E674-25ABD9F390BB}"/>
              </a:ext>
            </a:extLst>
          </p:cNvPr>
          <p:cNvCxnSpPr>
            <a:cxnSpLocks/>
          </p:cNvCxnSpPr>
          <p:nvPr/>
        </p:nvCxnSpPr>
        <p:spPr>
          <a:xfrm flipV="1">
            <a:off x="6899222" y="3296797"/>
            <a:ext cx="0" cy="1213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85AA909-C45F-6FE6-51A6-A537FBD23FE9}"/>
              </a:ext>
            </a:extLst>
          </p:cNvPr>
          <p:cNvSpPr txBox="1"/>
          <p:nvPr/>
        </p:nvSpPr>
        <p:spPr>
          <a:xfrm>
            <a:off x="6899222" y="367264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thing!  </a:t>
            </a:r>
          </a:p>
        </p:txBody>
      </p:sp>
    </p:spTree>
    <p:extLst>
      <p:ext uri="{BB962C8B-B14F-4D97-AF65-F5344CB8AC3E}">
        <p14:creationId xmlns:p14="http://schemas.microsoft.com/office/powerpoint/2010/main" val="3685187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A69-5C3A-AF59-E966-336089B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LLM to our business (2/4)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FBB04E-F0DB-A781-DF94-534263C15349}"/>
              </a:ext>
            </a:extLst>
          </p:cNvPr>
          <p:cNvSpPr/>
          <p:nvPr/>
        </p:nvSpPr>
        <p:spPr>
          <a:xfrm>
            <a:off x="5924395" y="2327313"/>
            <a:ext cx="2412694" cy="8152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Existing product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4B4F8D-CA18-FCC6-79A0-5FD6F25C1A2C}"/>
              </a:ext>
            </a:extLst>
          </p:cNvPr>
          <p:cNvSpPr/>
          <p:nvPr/>
        </p:nvSpPr>
        <p:spPr>
          <a:xfrm>
            <a:off x="5695720" y="5296760"/>
            <a:ext cx="2412694" cy="815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LLM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D3BF9826-60F7-3660-3B4E-8CB48B498077}"/>
              </a:ext>
            </a:extLst>
          </p:cNvPr>
          <p:cNvSpPr/>
          <p:nvPr/>
        </p:nvSpPr>
        <p:spPr>
          <a:xfrm>
            <a:off x="2489813" y="2327313"/>
            <a:ext cx="969484" cy="96948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32EE0-D9BB-3E73-2221-00E5E05A67B2}"/>
              </a:ext>
            </a:extLst>
          </p:cNvPr>
          <p:cNvSpPr txBox="1"/>
          <p:nvPr/>
        </p:nvSpPr>
        <p:spPr>
          <a:xfrm>
            <a:off x="2367219" y="338905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Skilled admin</a:t>
            </a: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7BDE2C53-AA02-4020-006A-527AC73AC69B}"/>
              </a:ext>
            </a:extLst>
          </p:cNvPr>
          <p:cNvSpPr/>
          <p:nvPr/>
        </p:nvSpPr>
        <p:spPr>
          <a:xfrm>
            <a:off x="2368626" y="5219642"/>
            <a:ext cx="969484" cy="96948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07E47-EFF8-BCF8-558A-0CC506EDDF1D}"/>
              </a:ext>
            </a:extLst>
          </p:cNvPr>
          <p:cNvSpPr txBox="1"/>
          <p:nvPr/>
        </p:nvSpPr>
        <p:spPr>
          <a:xfrm>
            <a:off x="2246032" y="6326576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Enthusiastic noob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71C1D-A9B6-8C3F-AF26-71AA80C43343}"/>
              </a:ext>
            </a:extLst>
          </p:cNvPr>
          <p:cNvCxnSpPr/>
          <p:nvPr/>
        </p:nvCxnSpPr>
        <p:spPr>
          <a:xfrm>
            <a:off x="838200" y="3892058"/>
            <a:ext cx="826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B216E9-6BF7-48A2-67B6-EF0286611A78}"/>
              </a:ext>
            </a:extLst>
          </p:cNvPr>
          <p:cNvSpPr txBox="1"/>
          <p:nvPr/>
        </p:nvSpPr>
        <p:spPr>
          <a:xfrm>
            <a:off x="838200" y="42570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New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5D8C38-FDDF-995E-DDA1-B5941F80A6FA}"/>
              </a:ext>
            </a:extLst>
          </p:cNvPr>
          <p:cNvCxnSpPr/>
          <p:nvPr/>
        </p:nvCxnSpPr>
        <p:spPr>
          <a:xfrm>
            <a:off x="3591499" y="2812055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73F9E3-16B6-FB82-7A81-C3E9BAC83563}"/>
              </a:ext>
            </a:extLst>
          </p:cNvPr>
          <p:cNvCxnSpPr/>
          <p:nvPr/>
        </p:nvCxnSpPr>
        <p:spPr>
          <a:xfrm>
            <a:off x="3468905" y="5869637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FDB1F5-6AC1-1435-D246-0AA2E885FD10}"/>
              </a:ext>
            </a:extLst>
          </p:cNvPr>
          <p:cNvSpPr txBox="1"/>
          <p:nvPr/>
        </p:nvSpPr>
        <p:spPr>
          <a:xfrm>
            <a:off x="3580484" y="548116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“Do the thing”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A6663-EB1E-121C-663A-01569D315DFB}"/>
              </a:ext>
            </a:extLst>
          </p:cNvPr>
          <p:cNvSpPr txBox="1"/>
          <p:nvPr/>
        </p:nvSpPr>
        <p:spPr>
          <a:xfrm>
            <a:off x="3580484" y="244272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3AEE8-6D9C-8684-E674-25ABD9F390BB}"/>
              </a:ext>
            </a:extLst>
          </p:cNvPr>
          <p:cNvCxnSpPr>
            <a:cxnSpLocks/>
          </p:cNvCxnSpPr>
          <p:nvPr/>
        </p:nvCxnSpPr>
        <p:spPr>
          <a:xfrm flipH="1" flipV="1">
            <a:off x="7001297" y="4778062"/>
            <a:ext cx="1" cy="44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1FED84-A12C-B4F9-F6FA-18D69CB95D30}"/>
              </a:ext>
            </a:extLst>
          </p:cNvPr>
          <p:cNvSpPr/>
          <p:nvPr/>
        </p:nvSpPr>
        <p:spPr>
          <a:xfrm>
            <a:off x="6139429" y="4041349"/>
            <a:ext cx="1723735" cy="636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arabun" pitchFamily="2" charset="-34"/>
                <a:cs typeface="Sarabun" pitchFamily="2" charset="-34"/>
              </a:rPr>
              <a:t>Command suggestions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5CDFBB-7027-D1D9-37C2-D9295A8183CE}"/>
              </a:ext>
            </a:extLst>
          </p:cNvPr>
          <p:cNvCxnSpPr>
            <a:cxnSpLocks/>
          </p:cNvCxnSpPr>
          <p:nvPr/>
        </p:nvCxnSpPr>
        <p:spPr>
          <a:xfrm flipH="1">
            <a:off x="3459297" y="4514250"/>
            <a:ext cx="2335575" cy="70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95689E9-1D01-868F-9EFF-9A09A09C6B6C}"/>
              </a:ext>
            </a:extLst>
          </p:cNvPr>
          <p:cNvSpPr txBox="1"/>
          <p:nvPr/>
        </p:nvSpPr>
        <p:spPr>
          <a:xfrm>
            <a:off x="4349046" y="4781054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E81DEC-B4A8-D19E-ADCD-3BEBE4B6FAA0}"/>
              </a:ext>
            </a:extLst>
          </p:cNvPr>
          <p:cNvCxnSpPr>
            <a:cxnSpLocks/>
          </p:cNvCxnSpPr>
          <p:nvPr/>
        </p:nvCxnSpPr>
        <p:spPr>
          <a:xfrm flipH="1" flipV="1">
            <a:off x="7001296" y="3329093"/>
            <a:ext cx="1" cy="44158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DB45D4-009B-7FA2-7FEC-6CE14C694E7C}"/>
              </a:ext>
            </a:extLst>
          </p:cNvPr>
          <p:cNvSpPr txBox="1"/>
          <p:nvPr/>
        </p:nvSpPr>
        <p:spPr>
          <a:xfrm>
            <a:off x="7026236" y="338220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arabun" pitchFamily="2" charset="-34"/>
                <a:cs typeface="Sarabun" pitchFamily="2" charset="-34"/>
              </a:rPr>
              <a:t>(Option 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8EEA64-A006-61C8-C46E-4E723461B4B2}"/>
              </a:ext>
            </a:extLst>
          </p:cNvPr>
          <p:cNvSpPr txBox="1"/>
          <p:nvPr/>
        </p:nvSpPr>
        <p:spPr>
          <a:xfrm>
            <a:off x="3114740" y="414136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arabun" pitchFamily="2" charset="-34"/>
                <a:cs typeface="Sarabun" pitchFamily="2" charset="-34"/>
              </a:rPr>
              <a:t>(Option 1)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CEF7C0-4C6B-FA0F-3275-98B301DEC39D}"/>
              </a:ext>
            </a:extLst>
          </p:cNvPr>
          <p:cNvCxnSpPr>
            <a:cxnSpLocks/>
          </p:cNvCxnSpPr>
          <p:nvPr/>
        </p:nvCxnSpPr>
        <p:spPr>
          <a:xfrm flipV="1">
            <a:off x="2974555" y="3269867"/>
            <a:ext cx="3422575" cy="185947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5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A69-5C3A-AF59-E966-336089B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LLM to our business (3/4)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FBB04E-F0DB-A781-DF94-534263C15349}"/>
              </a:ext>
            </a:extLst>
          </p:cNvPr>
          <p:cNvSpPr/>
          <p:nvPr/>
        </p:nvSpPr>
        <p:spPr>
          <a:xfrm>
            <a:off x="5924395" y="2327313"/>
            <a:ext cx="2412694" cy="8152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Existing therapeutic laser product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4B4F8D-CA18-FCC6-79A0-5FD6F25C1A2C}"/>
              </a:ext>
            </a:extLst>
          </p:cNvPr>
          <p:cNvSpPr/>
          <p:nvPr/>
        </p:nvSpPr>
        <p:spPr>
          <a:xfrm>
            <a:off x="5695720" y="5296760"/>
            <a:ext cx="2412694" cy="815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LLM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D3BF9826-60F7-3660-3B4E-8CB48B498077}"/>
              </a:ext>
            </a:extLst>
          </p:cNvPr>
          <p:cNvSpPr/>
          <p:nvPr/>
        </p:nvSpPr>
        <p:spPr>
          <a:xfrm>
            <a:off x="2489813" y="2327313"/>
            <a:ext cx="969484" cy="96948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32EE0-D9BB-3E73-2221-00E5E05A67B2}"/>
              </a:ext>
            </a:extLst>
          </p:cNvPr>
          <p:cNvSpPr txBox="1"/>
          <p:nvPr/>
        </p:nvSpPr>
        <p:spPr>
          <a:xfrm>
            <a:off x="2367219" y="338905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Skilled admin</a:t>
            </a: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7BDE2C53-AA02-4020-006A-527AC73AC69B}"/>
              </a:ext>
            </a:extLst>
          </p:cNvPr>
          <p:cNvSpPr/>
          <p:nvPr/>
        </p:nvSpPr>
        <p:spPr>
          <a:xfrm>
            <a:off x="2368626" y="5219642"/>
            <a:ext cx="969484" cy="96948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07E47-EFF8-BCF8-558A-0CC506EDDF1D}"/>
              </a:ext>
            </a:extLst>
          </p:cNvPr>
          <p:cNvSpPr txBox="1"/>
          <p:nvPr/>
        </p:nvSpPr>
        <p:spPr>
          <a:xfrm>
            <a:off x="2246032" y="6326576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Enthusiastic noob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71C1D-A9B6-8C3F-AF26-71AA80C43343}"/>
              </a:ext>
            </a:extLst>
          </p:cNvPr>
          <p:cNvCxnSpPr/>
          <p:nvPr/>
        </p:nvCxnSpPr>
        <p:spPr>
          <a:xfrm>
            <a:off x="838200" y="3892058"/>
            <a:ext cx="826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B216E9-6BF7-48A2-67B6-EF0286611A78}"/>
              </a:ext>
            </a:extLst>
          </p:cNvPr>
          <p:cNvSpPr txBox="1"/>
          <p:nvPr/>
        </p:nvSpPr>
        <p:spPr>
          <a:xfrm>
            <a:off x="838200" y="42570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New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5D8C38-FDDF-995E-DDA1-B5941F80A6FA}"/>
              </a:ext>
            </a:extLst>
          </p:cNvPr>
          <p:cNvCxnSpPr/>
          <p:nvPr/>
        </p:nvCxnSpPr>
        <p:spPr>
          <a:xfrm>
            <a:off x="3591499" y="2812055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73F9E3-16B6-FB82-7A81-C3E9BAC83563}"/>
              </a:ext>
            </a:extLst>
          </p:cNvPr>
          <p:cNvCxnSpPr/>
          <p:nvPr/>
        </p:nvCxnSpPr>
        <p:spPr>
          <a:xfrm>
            <a:off x="3468905" y="5869637"/>
            <a:ext cx="2104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FDB1F5-6AC1-1435-D246-0AA2E885FD10}"/>
              </a:ext>
            </a:extLst>
          </p:cNvPr>
          <p:cNvSpPr txBox="1"/>
          <p:nvPr/>
        </p:nvSpPr>
        <p:spPr>
          <a:xfrm>
            <a:off x="3580484" y="548116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“Do the thing”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A6663-EB1E-121C-663A-01569D315DFB}"/>
              </a:ext>
            </a:extLst>
          </p:cNvPr>
          <p:cNvSpPr txBox="1"/>
          <p:nvPr/>
        </p:nvSpPr>
        <p:spPr>
          <a:xfrm>
            <a:off x="3580484" y="244272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3AEE8-6D9C-8684-E674-25ABD9F390BB}"/>
              </a:ext>
            </a:extLst>
          </p:cNvPr>
          <p:cNvCxnSpPr>
            <a:cxnSpLocks/>
          </p:cNvCxnSpPr>
          <p:nvPr/>
        </p:nvCxnSpPr>
        <p:spPr>
          <a:xfrm flipH="1" flipV="1">
            <a:off x="7001297" y="4778062"/>
            <a:ext cx="1" cy="44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1FED84-A12C-B4F9-F6FA-18D69CB95D30}"/>
              </a:ext>
            </a:extLst>
          </p:cNvPr>
          <p:cNvSpPr/>
          <p:nvPr/>
        </p:nvSpPr>
        <p:spPr>
          <a:xfrm>
            <a:off x="6139429" y="4041349"/>
            <a:ext cx="1723735" cy="636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arabun" pitchFamily="2" charset="-34"/>
                <a:cs typeface="Sarabun" pitchFamily="2" charset="-34"/>
              </a:rPr>
              <a:t>Command suggestions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5CDFBB-7027-D1D9-37C2-D9295A8183CE}"/>
              </a:ext>
            </a:extLst>
          </p:cNvPr>
          <p:cNvCxnSpPr>
            <a:cxnSpLocks/>
          </p:cNvCxnSpPr>
          <p:nvPr/>
        </p:nvCxnSpPr>
        <p:spPr>
          <a:xfrm flipH="1">
            <a:off x="3459297" y="4514250"/>
            <a:ext cx="2335575" cy="70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95689E9-1D01-868F-9EFF-9A09A09C6B6C}"/>
              </a:ext>
            </a:extLst>
          </p:cNvPr>
          <p:cNvSpPr txBox="1"/>
          <p:nvPr/>
        </p:nvSpPr>
        <p:spPr>
          <a:xfrm>
            <a:off x="4232665" y="4869294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arabun" pitchFamily="2" charset="-34"/>
                <a:cs typeface="Sarabun" pitchFamily="2" charset="-34"/>
              </a:rPr>
              <a:t>cmd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–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abc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“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cmd.json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E81DEC-B4A8-D19E-ADCD-3BEBE4B6FAA0}"/>
              </a:ext>
            </a:extLst>
          </p:cNvPr>
          <p:cNvCxnSpPr>
            <a:cxnSpLocks/>
          </p:cNvCxnSpPr>
          <p:nvPr/>
        </p:nvCxnSpPr>
        <p:spPr>
          <a:xfrm flipH="1" flipV="1">
            <a:off x="7001296" y="3329093"/>
            <a:ext cx="1" cy="44158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DB45D4-009B-7FA2-7FEC-6CE14C694E7C}"/>
              </a:ext>
            </a:extLst>
          </p:cNvPr>
          <p:cNvSpPr txBox="1"/>
          <p:nvPr/>
        </p:nvSpPr>
        <p:spPr>
          <a:xfrm>
            <a:off x="7026236" y="338220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arabun" pitchFamily="2" charset="-34"/>
                <a:cs typeface="Sarabun" pitchFamily="2" charset="-34"/>
              </a:rPr>
              <a:t>(Option 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8EEA64-A006-61C8-C46E-4E723461B4B2}"/>
              </a:ext>
            </a:extLst>
          </p:cNvPr>
          <p:cNvSpPr txBox="1"/>
          <p:nvPr/>
        </p:nvSpPr>
        <p:spPr>
          <a:xfrm>
            <a:off x="3114740" y="414136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arabun" pitchFamily="2" charset="-34"/>
                <a:cs typeface="Sarabun" pitchFamily="2" charset="-34"/>
              </a:rPr>
              <a:t>(Option 1)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CEF7C0-4C6B-FA0F-3275-98B301DEC39D}"/>
              </a:ext>
            </a:extLst>
          </p:cNvPr>
          <p:cNvCxnSpPr>
            <a:cxnSpLocks/>
          </p:cNvCxnSpPr>
          <p:nvPr/>
        </p:nvCxnSpPr>
        <p:spPr>
          <a:xfrm flipV="1">
            <a:off x="2974555" y="3269867"/>
            <a:ext cx="3422575" cy="185947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19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A69-5C3A-AF59-E966-336089BE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LLM to our business (4/4)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4B4F8D-CA18-FCC6-79A0-5FD6F25C1A2C}"/>
              </a:ext>
            </a:extLst>
          </p:cNvPr>
          <p:cNvSpPr/>
          <p:nvPr/>
        </p:nvSpPr>
        <p:spPr>
          <a:xfrm>
            <a:off x="5695720" y="5296760"/>
            <a:ext cx="2412694" cy="815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LLM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D3BF9826-60F7-3660-3B4E-8CB48B498077}"/>
              </a:ext>
            </a:extLst>
          </p:cNvPr>
          <p:cNvSpPr/>
          <p:nvPr/>
        </p:nvSpPr>
        <p:spPr>
          <a:xfrm>
            <a:off x="2489813" y="2327313"/>
            <a:ext cx="969484" cy="96948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32EE0-D9BB-3E73-2221-00E5E05A67B2}"/>
              </a:ext>
            </a:extLst>
          </p:cNvPr>
          <p:cNvSpPr txBox="1"/>
          <p:nvPr/>
        </p:nvSpPr>
        <p:spPr>
          <a:xfrm>
            <a:off x="2540862" y="338691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Doctor</a:t>
            </a: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7BDE2C53-AA02-4020-006A-527AC73AC69B}"/>
              </a:ext>
            </a:extLst>
          </p:cNvPr>
          <p:cNvSpPr/>
          <p:nvPr/>
        </p:nvSpPr>
        <p:spPr>
          <a:xfrm>
            <a:off x="2368626" y="5219642"/>
            <a:ext cx="969484" cy="969484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07E47-EFF8-BCF8-558A-0CC506EDDF1D}"/>
              </a:ext>
            </a:extLst>
          </p:cNvPr>
          <p:cNvSpPr txBox="1"/>
          <p:nvPr/>
        </p:nvSpPr>
        <p:spPr>
          <a:xfrm>
            <a:off x="2173368" y="6345850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RN with less training?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71C1D-A9B6-8C3F-AF26-71AA80C43343}"/>
              </a:ext>
            </a:extLst>
          </p:cNvPr>
          <p:cNvCxnSpPr/>
          <p:nvPr/>
        </p:nvCxnSpPr>
        <p:spPr>
          <a:xfrm>
            <a:off x="838200" y="3892058"/>
            <a:ext cx="8261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B216E9-6BF7-48A2-67B6-EF0286611A78}"/>
              </a:ext>
            </a:extLst>
          </p:cNvPr>
          <p:cNvSpPr txBox="1"/>
          <p:nvPr/>
        </p:nvSpPr>
        <p:spPr>
          <a:xfrm>
            <a:off x="838200" y="42570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New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3AEE8-6D9C-8684-E674-25ABD9F390BB}"/>
              </a:ext>
            </a:extLst>
          </p:cNvPr>
          <p:cNvCxnSpPr>
            <a:cxnSpLocks/>
          </p:cNvCxnSpPr>
          <p:nvPr/>
        </p:nvCxnSpPr>
        <p:spPr>
          <a:xfrm flipH="1" flipV="1">
            <a:off x="6022727" y="4778062"/>
            <a:ext cx="1" cy="44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3A33DBF-3BA8-B63C-242C-5095A1FAD3E6}"/>
              </a:ext>
            </a:extLst>
          </p:cNvPr>
          <p:cNvSpPr/>
          <p:nvPr/>
        </p:nvSpPr>
        <p:spPr>
          <a:xfrm>
            <a:off x="5343230" y="3976614"/>
            <a:ext cx="1723735" cy="636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arabun" pitchFamily="2" charset="-34"/>
                <a:cs typeface="Sarabun" pitchFamily="2" charset="-34"/>
              </a:rPr>
              <a:t>Summarize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5CDFBB-7027-D1D9-37C2-D9295A8183CE}"/>
              </a:ext>
            </a:extLst>
          </p:cNvPr>
          <p:cNvCxnSpPr>
            <a:cxnSpLocks/>
          </p:cNvCxnSpPr>
          <p:nvPr/>
        </p:nvCxnSpPr>
        <p:spPr>
          <a:xfrm flipH="1">
            <a:off x="3459297" y="4585554"/>
            <a:ext cx="1509769" cy="63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A7DE84-8D64-9E8E-B508-DB563C1055E5}"/>
              </a:ext>
            </a:extLst>
          </p:cNvPr>
          <p:cNvSpPr/>
          <p:nvPr/>
        </p:nvSpPr>
        <p:spPr>
          <a:xfrm>
            <a:off x="6320011" y="2189226"/>
            <a:ext cx="2412694" cy="8152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Existing retinal camera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CCBFE2-0D4E-BC03-87A7-A7A80DE79E60}"/>
              </a:ext>
            </a:extLst>
          </p:cNvPr>
          <p:cNvCxnSpPr>
            <a:cxnSpLocks/>
          </p:cNvCxnSpPr>
          <p:nvPr/>
        </p:nvCxnSpPr>
        <p:spPr>
          <a:xfrm>
            <a:off x="7805325" y="3051672"/>
            <a:ext cx="0" cy="216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2C9BDC-5729-93C8-BBC0-B0BF5211D02A}"/>
              </a:ext>
            </a:extLst>
          </p:cNvPr>
          <p:cNvCxnSpPr>
            <a:cxnSpLocks/>
          </p:cNvCxnSpPr>
          <p:nvPr/>
        </p:nvCxnSpPr>
        <p:spPr>
          <a:xfrm flipH="1" flipV="1">
            <a:off x="3566878" y="3228267"/>
            <a:ext cx="1402188" cy="907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miley Face 32">
            <a:extLst>
              <a:ext uri="{FF2B5EF4-FFF2-40B4-BE49-F238E27FC236}">
                <a16:creationId xmlns:a16="http://schemas.microsoft.com/office/drawing/2014/main" id="{2F2219C6-DF1E-1322-1217-09E2F3E7209E}"/>
              </a:ext>
            </a:extLst>
          </p:cNvPr>
          <p:cNvSpPr/>
          <p:nvPr/>
        </p:nvSpPr>
        <p:spPr>
          <a:xfrm>
            <a:off x="10030560" y="2112108"/>
            <a:ext cx="969484" cy="969484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B844C5-7D79-5208-7412-B431564E7449}"/>
              </a:ext>
            </a:extLst>
          </p:cNvPr>
          <p:cNvSpPr txBox="1"/>
          <p:nvPr/>
        </p:nvSpPr>
        <p:spPr>
          <a:xfrm>
            <a:off x="10059087" y="325262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Patient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D7CD22A-1F40-7CCC-5613-45DA1CEB18C2}"/>
              </a:ext>
            </a:extLst>
          </p:cNvPr>
          <p:cNvCxnSpPr>
            <a:cxnSpLocks/>
          </p:cNvCxnSpPr>
          <p:nvPr/>
        </p:nvCxnSpPr>
        <p:spPr>
          <a:xfrm flipH="1">
            <a:off x="8846774" y="2596850"/>
            <a:ext cx="980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08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D8AD-E979-FC55-DF87-4E0E8E0E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 with AI?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E3024-C7DC-6E9C-4FAE-72EE33F92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36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5228-098B-349F-6B59-D4428D71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Lots of sweeping talk about AI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35CFA2-2414-E96D-5660-818D69102A51}"/>
              </a:ext>
            </a:extLst>
          </p:cNvPr>
          <p:cNvSpPr/>
          <p:nvPr/>
        </p:nvSpPr>
        <p:spPr>
          <a:xfrm>
            <a:off x="2286000" y="1956816"/>
            <a:ext cx="4297680" cy="4242816"/>
          </a:xfrm>
          <a:prstGeom prst="ellipse">
            <a:avLst/>
          </a:prstGeom>
          <a:solidFill>
            <a:srgbClr val="5252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Laws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(EU AI Act)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(Harms, Risks)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D67D0F-BF59-4D79-896A-254EAAB5F30F}"/>
              </a:ext>
            </a:extLst>
          </p:cNvPr>
          <p:cNvSpPr/>
          <p:nvPr/>
        </p:nvSpPr>
        <p:spPr>
          <a:xfrm>
            <a:off x="6260592" y="1956816"/>
            <a:ext cx="4297680" cy="4242816"/>
          </a:xfrm>
          <a:prstGeom prst="ellipse">
            <a:avLst/>
          </a:prstGeom>
          <a:solidFill>
            <a:srgbClr val="5684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Frameworks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(NIST AI RMF)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(“Risks”)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4B549-E46B-2183-D6DC-EAD4FF9A9B9B}"/>
              </a:ext>
            </a:extLst>
          </p:cNvPr>
          <p:cNvSpPr/>
          <p:nvPr/>
        </p:nvSpPr>
        <p:spPr>
          <a:xfrm>
            <a:off x="4962320" y="1271333"/>
            <a:ext cx="2596544" cy="2523744"/>
          </a:xfrm>
          <a:prstGeom prst="ellipse">
            <a:avLst/>
          </a:prstGeom>
          <a:solidFill>
            <a:srgbClr val="F852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Threat</a:t>
            </a:r>
          </a:p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Catalogs</a:t>
            </a:r>
          </a:p>
        </p:txBody>
      </p:sp>
    </p:spTree>
    <p:extLst>
      <p:ext uri="{BB962C8B-B14F-4D97-AF65-F5344CB8AC3E}">
        <p14:creationId xmlns:p14="http://schemas.microsoft.com/office/powerpoint/2010/main" val="3045900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A9F98-3545-4F86-6B92-E836A993F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3032-D862-1794-151A-E4C2CAB6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b="1" dirty="0"/>
              <a:t>WE</a:t>
            </a:r>
            <a:r>
              <a:rPr lang="en-US" dirty="0"/>
              <a:t> working on?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002814-D409-D4AB-6BF5-04EF2A9277E5}"/>
              </a:ext>
            </a:extLst>
          </p:cNvPr>
          <p:cNvSpPr/>
          <p:nvPr/>
        </p:nvSpPr>
        <p:spPr>
          <a:xfrm>
            <a:off x="2286000" y="1956816"/>
            <a:ext cx="4297680" cy="4242816"/>
          </a:xfrm>
          <a:prstGeom prst="ellipse">
            <a:avLst/>
          </a:prstGeom>
          <a:solidFill>
            <a:srgbClr val="5252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Laws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(EU AI Act)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(Harms, Risks)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61F7CC-B915-2C93-5CDF-647F98E4F4F4}"/>
              </a:ext>
            </a:extLst>
          </p:cNvPr>
          <p:cNvSpPr/>
          <p:nvPr/>
        </p:nvSpPr>
        <p:spPr>
          <a:xfrm>
            <a:off x="6260592" y="1956816"/>
            <a:ext cx="4297680" cy="4242816"/>
          </a:xfrm>
          <a:prstGeom prst="ellipse">
            <a:avLst/>
          </a:prstGeom>
          <a:solidFill>
            <a:srgbClr val="5684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Frameworks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(NIST AI RMF)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(“Risks”)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06AE53-09A3-14A0-9256-0F90672D60F4}"/>
              </a:ext>
            </a:extLst>
          </p:cNvPr>
          <p:cNvSpPr/>
          <p:nvPr/>
        </p:nvSpPr>
        <p:spPr>
          <a:xfrm>
            <a:off x="2607336" y="4937760"/>
            <a:ext cx="2596544" cy="2523744"/>
          </a:xfrm>
          <a:prstGeom prst="ellipse">
            <a:avLst/>
          </a:prstGeom>
          <a:solidFill>
            <a:srgbClr val="F852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Threat</a:t>
            </a:r>
          </a:p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Catalogs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EAC05-DEEE-8DB5-2287-F6B2270B4707}"/>
              </a:ext>
            </a:extLst>
          </p:cNvPr>
          <p:cNvSpPr txBox="1"/>
          <p:nvPr/>
        </p:nvSpPr>
        <p:spPr>
          <a:xfrm>
            <a:off x="493776" y="594360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arabun" pitchFamily="2" charset="-34"/>
                <a:cs typeface="Sarabun" pitchFamily="2" charset="-34"/>
              </a:rPr>
              <a:t>Engineers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4AF3B-85E5-6A29-122B-504334F893D3}"/>
              </a:ext>
            </a:extLst>
          </p:cNvPr>
          <p:cNvSpPr txBox="1"/>
          <p:nvPr/>
        </p:nvSpPr>
        <p:spPr>
          <a:xfrm>
            <a:off x="580084" y="2060014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arabun" pitchFamily="2" charset="-34"/>
                <a:cs typeface="Sarabun" pitchFamily="2" charset="-34"/>
              </a:rPr>
              <a:t>Executives</a:t>
            </a:r>
          </a:p>
        </p:txBody>
      </p:sp>
    </p:spTree>
    <p:extLst>
      <p:ext uri="{BB962C8B-B14F-4D97-AF65-F5344CB8AC3E}">
        <p14:creationId xmlns:p14="http://schemas.microsoft.com/office/powerpoint/2010/main" val="386649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1291-6C2C-2558-4C34-7958108B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4364" cy="1325563"/>
          </a:xfrm>
        </p:spPr>
        <p:txBody>
          <a:bodyPr/>
          <a:lstStyle/>
          <a:p>
            <a:r>
              <a:rPr lang="en-US" dirty="0"/>
              <a:t>Ways to discover what can go wrong </a:t>
            </a:r>
            <a:r>
              <a:rPr lang="en-US" i="1" dirty="0"/>
              <a:t>with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1CEF-F1B7-571C-4AB4-430241A7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AI threat catalogs being developed</a:t>
            </a:r>
          </a:p>
          <a:p>
            <a:pPr lvl="1"/>
            <a:r>
              <a:rPr lang="en-US" dirty="0"/>
              <a:t>AI Exchange</a:t>
            </a:r>
          </a:p>
          <a:p>
            <a:pPr lvl="1"/>
            <a:r>
              <a:rPr lang="en-US" dirty="0"/>
              <a:t>Berryville’s ML, LLM Risk Analyses</a:t>
            </a:r>
          </a:p>
          <a:p>
            <a:pPr lvl="1"/>
            <a:r>
              <a:rPr lang="en-US" dirty="0"/>
              <a:t>OWASP Top 10 + Adam’s variant</a:t>
            </a:r>
          </a:p>
          <a:p>
            <a:pPr lvl="1"/>
            <a:r>
              <a:rPr lang="en-US" dirty="0"/>
              <a:t>MITRE ATLAS</a:t>
            </a:r>
          </a:p>
          <a:p>
            <a:pPr lvl="1"/>
            <a:r>
              <a:rPr lang="en-US" dirty="0"/>
              <a:t>Not covered (for time reasons):</a:t>
            </a:r>
          </a:p>
          <a:p>
            <a:pPr lvl="2"/>
            <a:r>
              <a:rPr lang="en-US" dirty="0"/>
              <a:t>MIT AI Risk database</a:t>
            </a:r>
          </a:p>
          <a:p>
            <a:pPr lvl="2"/>
            <a:r>
              <a:rPr lang="en-US" dirty="0"/>
              <a:t>Microsoft’s lists </a:t>
            </a:r>
          </a:p>
          <a:p>
            <a:pPr lvl="2"/>
            <a:r>
              <a:rPr lang="en-US" dirty="0"/>
              <a:t>Plenty more</a:t>
            </a:r>
          </a:p>
          <a:p>
            <a:r>
              <a:rPr lang="en-US" dirty="0"/>
              <a:t>Don’t forget: STRIDE + Kill chains still apply!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3E5D24-D59E-907D-EDB3-C9E899454A53}"/>
              </a:ext>
            </a:extLst>
          </p:cNvPr>
          <p:cNvSpPr/>
          <p:nvPr/>
        </p:nvSpPr>
        <p:spPr>
          <a:xfrm>
            <a:off x="9227592" y="1825625"/>
            <a:ext cx="2596544" cy="2523744"/>
          </a:xfrm>
          <a:prstGeom prst="ellipse">
            <a:avLst/>
          </a:prstGeom>
          <a:solidFill>
            <a:srgbClr val="F852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Threat</a:t>
            </a:r>
          </a:p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Catalogs</a:t>
            </a:r>
          </a:p>
        </p:txBody>
      </p:sp>
    </p:spTree>
    <p:extLst>
      <p:ext uri="{BB962C8B-B14F-4D97-AF65-F5344CB8AC3E}">
        <p14:creationId xmlns:p14="http://schemas.microsoft.com/office/powerpoint/2010/main" val="2861178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352B-5A5D-D366-024D-1D259C62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3EDB6C-D27C-FE5A-A090-5EBD482E3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542344" cy="720907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2E4EBE-CBC4-CA04-1EDB-D37943824012}"/>
              </a:ext>
            </a:extLst>
          </p:cNvPr>
          <p:cNvSpPr txBox="1"/>
          <p:nvPr/>
        </p:nvSpPr>
        <p:spPr>
          <a:xfrm rot="5400000">
            <a:off x="8677486" y="473858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https://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genai.owasp.org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/llm-top-10/</a:t>
            </a:r>
          </a:p>
        </p:txBody>
      </p:sp>
    </p:spTree>
    <p:extLst>
      <p:ext uri="{BB962C8B-B14F-4D97-AF65-F5344CB8AC3E}">
        <p14:creationId xmlns:p14="http://schemas.microsoft.com/office/powerpoint/2010/main" val="273509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385A7-52E0-933B-D5C4-3D23A3D7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0DA8E388-9501-63C6-9458-D2DF95A67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42344" cy="7209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F7653-53AD-CDDC-4889-6B0C541F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BA80D-3D72-41E5-3A1F-4A3696F611E7}"/>
              </a:ext>
            </a:extLst>
          </p:cNvPr>
          <p:cNvSpPr txBox="1"/>
          <p:nvPr/>
        </p:nvSpPr>
        <p:spPr>
          <a:xfrm rot="5400000">
            <a:off x="8677486" y="473858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https://</a:t>
            </a:r>
            <a:r>
              <a:rPr lang="en-US" dirty="0" err="1">
                <a:latin typeface="Sarabun" pitchFamily="2" charset="-34"/>
                <a:cs typeface="Sarabun" pitchFamily="2" charset="-34"/>
              </a:rPr>
              <a:t>genai.owasp.org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/llm-top-10/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F746C-2A30-CC1C-9F08-A25D5C32E3C7}"/>
              </a:ext>
            </a:extLst>
          </p:cNvPr>
          <p:cNvSpPr txBox="1"/>
          <p:nvPr/>
        </p:nvSpPr>
        <p:spPr>
          <a:xfrm>
            <a:off x="2854036" y="2055813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6EAAB-FE5D-65F2-14AA-D2A9EBE4FCDB}"/>
              </a:ext>
            </a:extLst>
          </p:cNvPr>
          <p:cNvSpPr txBox="1"/>
          <p:nvPr/>
        </p:nvSpPr>
        <p:spPr>
          <a:xfrm>
            <a:off x="4988344" y="1690688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F7E6E-FE44-6BE2-34E1-B33638BDED97}"/>
              </a:ext>
            </a:extLst>
          </p:cNvPr>
          <p:cNvSpPr txBox="1"/>
          <p:nvPr/>
        </p:nvSpPr>
        <p:spPr>
          <a:xfrm>
            <a:off x="9478186" y="1567121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4A36F-5D4B-4EC8-A964-1C013F2E985A}"/>
              </a:ext>
            </a:extLst>
          </p:cNvPr>
          <p:cNvSpPr txBox="1"/>
          <p:nvPr/>
        </p:nvSpPr>
        <p:spPr>
          <a:xfrm>
            <a:off x="3207604" y="5293424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00E99-B2C7-AFC5-2612-1772DFA2AF8B}"/>
              </a:ext>
            </a:extLst>
          </p:cNvPr>
          <p:cNvSpPr txBox="1"/>
          <p:nvPr/>
        </p:nvSpPr>
        <p:spPr>
          <a:xfrm>
            <a:off x="10261014" y="5037147"/>
            <a:ext cx="156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450ADC04-05EB-D05B-775E-1FB1C18DD949}"/>
              </a:ext>
            </a:extLst>
          </p:cNvPr>
          <p:cNvSpPr/>
          <p:nvPr/>
        </p:nvSpPr>
        <p:spPr>
          <a:xfrm rot="16200000">
            <a:off x="2409726" y="3666760"/>
            <a:ext cx="3591227" cy="36933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7437F-8E6F-6720-D381-902EA9D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0DBC-AF15-D110-A43E-408E83A7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9359" cy="1325563"/>
          </a:xfrm>
        </p:spPr>
        <p:txBody>
          <a:bodyPr/>
          <a:lstStyle/>
          <a:p>
            <a:r>
              <a:rPr lang="en-US" dirty="0"/>
              <a:t>Phil Venables: Hot off the press career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D2F3-7962-D880-E314-85A476E3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8259" cy="43229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But, for InfoSec / Cyber in general, unlike the other professions there is a massive spread of unaligned subdisciplines with the consequent result that it is much harder to get involved in the right way and it takes a lot more self-reliance than the more apprenticeship or mentoring oriented models of other professions.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4DA76-7E99-B0A0-E5C4-7FDFBC8FC6D8}"/>
              </a:ext>
            </a:extLst>
          </p:cNvPr>
          <p:cNvSpPr txBox="1"/>
          <p:nvPr/>
        </p:nvSpPr>
        <p:spPr>
          <a:xfrm>
            <a:off x="838200" y="5581021"/>
            <a:ext cx="11159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www.philvenables.com</a:t>
            </a:r>
            <a:r>
              <a:rPr lang="en-US" dirty="0"/>
              <a:t>/post/the-power-of-community-7-steps-to-fast-track-your-security-career-update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80AEE-E995-642D-375B-B66D1FFA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00" y="1587500"/>
            <a:ext cx="37211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73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0E83-2AE6-7FF6-B0DF-80EB9E40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Adam’s Top Ten (or so)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DFC1-A477-03BC-309F-CA843F79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5403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Prompt injection</a:t>
            </a:r>
          </a:p>
          <a:p>
            <a:r>
              <a:rPr lang="en-US" dirty="0"/>
              <a:t>Data leakage (OWASP’s sensitive info disclose)</a:t>
            </a:r>
          </a:p>
          <a:p>
            <a:r>
              <a:rPr lang="en-US" dirty="0"/>
              <a:t>Training data poisoning</a:t>
            </a:r>
          </a:p>
          <a:p>
            <a:r>
              <a:rPr lang="en-US" dirty="0"/>
              <a:t>Over-reliance on LLM-generated content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Hallucination</a:t>
            </a:r>
          </a:p>
          <a:p>
            <a:r>
              <a:rPr lang="en-US" dirty="0"/>
              <a:t>Inexplicability</a:t>
            </a:r>
          </a:p>
          <a:p>
            <a:r>
              <a:rPr lang="en-US" dirty="0"/>
              <a:t>Bias</a:t>
            </a:r>
          </a:p>
          <a:p>
            <a:r>
              <a:rPr lang="en-US" dirty="0"/>
              <a:t>Insecure development + deployment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7B5BDE-E913-684F-53EB-D7C4E6275FA6}"/>
              </a:ext>
            </a:extLst>
          </p:cNvPr>
          <p:cNvCxnSpPr/>
          <p:nvPr/>
        </p:nvCxnSpPr>
        <p:spPr>
          <a:xfrm>
            <a:off x="989556" y="3958225"/>
            <a:ext cx="6350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9406C025-502F-A760-F466-ABAA231240DD}"/>
              </a:ext>
            </a:extLst>
          </p:cNvPr>
          <p:cNvSpPr/>
          <p:nvPr/>
        </p:nvSpPr>
        <p:spPr>
          <a:xfrm>
            <a:off x="8292230" y="1825625"/>
            <a:ext cx="513567" cy="213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8ED9F-3292-6D35-4131-7BC69E22DA78}"/>
              </a:ext>
            </a:extLst>
          </p:cNvPr>
          <p:cNvSpPr txBox="1"/>
          <p:nvPr/>
        </p:nvSpPr>
        <p:spPr>
          <a:xfrm>
            <a:off x="9206630" y="2707259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These match OWASP</a:t>
            </a:r>
          </a:p>
          <a:p>
            <a:r>
              <a:rPr lang="en-US" dirty="0">
                <a:latin typeface="Sarabun" pitchFamily="2" charset="-34"/>
                <a:cs typeface="Sarabun" pitchFamily="2" charset="-34"/>
              </a:rPr>
              <a:t>Top10llm.com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4485DF6-4AEC-FB97-38D3-E897A1876F5A}"/>
              </a:ext>
            </a:extLst>
          </p:cNvPr>
          <p:cNvSpPr/>
          <p:nvPr/>
        </p:nvSpPr>
        <p:spPr>
          <a:xfrm>
            <a:off x="8292230" y="4044363"/>
            <a:ext cx="513567" cy="213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7AC0A-8711-49B1-77B4-238D0DE77CA9}"/>
              </a:ext>
            </a:extLst>
          </p:cNvPr>
          <p:cNvSpPr txBox="1"/>
          <p:nvPr/>
        </p:nvSpPr>
        <p:spPr>
          <a:xfrm>
            <a:off x="9206630" y="492599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rabun" pitchFamily="2" charset="-34"/>
                <a:cs typeface="Sarabun" pitchFamily="2" charset="-34"/>
              </a:rPr>
              <a:t>These don’t 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A009A-BD37-172F-96C8-F233C4909D9C}"/>
              </a:ext>
            </a:extLst>
          </p:cNvPr>
          <p:cNvSpPr txBox="1"/>
          <p:nvPr/>
        </p:nvSpPr>
        <p:spPr>
          <a:xfrm>
            <a:off x="8857397" y="-1637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43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A976-9DF9-803E-43D9-083A4BD8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Berryville Institute of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528E-B681-C981-DCDB-7DE6F19DF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5953" cy="4351338"/>
          </a:xfrm>
        </p:spPr>
        <p:txBody>
          <a:bodyPr>
            <a:noAutofit/>
          </a:bodyPr>
          <a:lstStyle/>
          <a:p>
            <a:r>
              <a:rPr lang="en-US" dirty="0"/>
              <a:t>Think tank of security + ML experts studying machine learning sec </a:t>
            </a:r>
            <a:r>
              <a:rPr lang="en-US" dirty="0">
                <a:hlinkClick r:id="rId2"/>
              </a:rPr>
              <a:t>https://berryvilleiml.com/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Taxonomy of threats (2019)</a:t>
            </a:r>
          </a:p>
          <a:p>
            <a:pPr lvl="1"/>
            <a:r>
              <a:rPr lang="en-US" dirty="0"/>
              <a:t>Manipulation of input, data, models</a:t>
            </a:r>
          </a:p>
          <a:p>
            <a:pPr lvl="1"/>
            <a:r>
              <a:rPr lang="en-US" dirty="0"/>
              <a:t>Extraction of input, data, models</a:t>
            </a:r>
          </a:p>
          <a:p>
            <a:r>
              <a:rPr lang="en-US" dirty="0"/>
              <a:t>Architectural Risk Analysis of a generic ML system (2023)</a:t>
            </a:r>
          </a:p>
          <a:p>
            <a:r>
              <a:rPr lang="en-US" dirty="0"/>
              <a:t>ARA for LLM (2024)</a:t>
            </a:r>
          </a:p>
          <a:p>
            <a:r>
              <a:rPr lang="en-US" dirty="0"/>
              <a:t>Elevation of ML card deck!</a:t>
            </a:r>
          </a:p>
          <a:p>
            <a:r>
              <a:rPr lang="en-US" dirty="0"/>
              <a:t>Annotated bibliography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8F8BD-BAE5-C26F-5F5F-8D21F65F0185}"/>
              </a:ext>
            </a:extLst>
          </p:cNvPr>
          <p:cNvSpPr txBox="1"/>
          <p:nvPr/>
        </p:nvSpPr>
        <p:spPr>
          <a:xfrm>
            <a:off x="6657222" y="5252688"/>
            <a:ext cx="5534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agilestationery.com</a:t>
            </a:r>
            <a:r>
              <a:rPr lang="en-US" dirty="0"/>
              <a:t>/collections/security/products/elevation-of-machine-learning-security-card-game</a:t>
            </a:r>
          </a:p>
        </p:txBody>
      </p:sp>
    </p:spTree>
    <p:extLst>
      <p:ext uri="{BB962C8B-B14F-4D97-AF65-F5344CB8AC3E}">
        <p14:creationId xmlns:p14="http://schemas.microsoft.com/office/powerpoint/2010/main" val="998532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0D19-CC6E-BB9A-46ED-AC6BC287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8C2D8E-546A-41FB-5032-A156D397E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777071"/>
          </a:xfrm>
        </p:spPr>
      </p:pic>
    </p:spTree>
    <p:extLst>
      <p:ext uri="{BB962C8B-B14F-4D97-AF65-F5344CB8AC3E}">
        <p14:creationId xmlns:p14="http://schemas.microsoft.com/office/powerpoint/2010/main" val="3396296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56EF-09FF-4110-3CBE-09519B1E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460299" cy="2852737"/>
          </a:xfrm>
        </p:spPr>
        <p:txBody>
          <a:bodyPr>
            <a:normAutofit/>
          </a:bodyPr>
          <a:lstStyle/>
          <a:p>
            <a:r>
              <a:rPr lang="en-US" sz="4800" dirty="0"/>
              <a:t>How do we use AI to secure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5C41-5028-3324-BDC0-CA665FED5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LLMs to develop software</a:t>
            </a:r>
          </a:p>
          <a:p>
            <a:r>
              <a:rPr lang="en-US" dirty="0"/>
              <a:t>Using LLMs to secure the software you’re developing, including threat modeling</a:t>
            </a:r>
          </a:p>
        </p:txBody>
      </p:sp>
    </p:spTree>
    <p:extLst>
      <p:ext uri="{BB962C8B-B14F-4D97-AF65-F5344CB8AC3E}">
        <p14:creationId xmlns:p14="http://schemas.microsoft.com/office/powerpoint/2010/main" val="3568584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00B4-3775-8BDA-A02E-20A71BC5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40" y="-377129"/>
            <a:ext cx="10515600" cy="2852737"/>
          </a:xfrm>
        </p:spPr>
        <p:txBody>
          <a:bodyPr/>
          <a:lstStyle/>
          <a:p>
            <a:r>
              <a:rPr lang="en-US" dirty="0"/>
              <a:t>“you are here”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81764-D8E3-838B-8A19-8F405C5B2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D879B2-A9AE-FF0A-DD80-330D45813D2D}"/>
              </a:ext>
            </a:extLst>
          </p:cNvPr>
          <p:cNvSpPr/>
          <p:nvPr/>
        </p:nvSpPr>
        <p:spPr>
          <a:xfrm>
            <a:off x="6013540" y="4421690"/>
            <a:ext cx="1828800" cy="1828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Offense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1D36EC-4DF2-B6D6-0D9D-5BAEAF9586B7}"/>
              </a:ext>
            </a:extLst>
          </p:cNvPr>
          <p:cNvSpPr/>
          <p:nvPr/>
        </p:nvSpPr>
        <p:spPr>
          <a:xfrm>
            <a:off x="8032316" y="4446740"/>
            <a:ext cx="1828800" cy="1828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Defense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9089E7-564D-AB4C-F189-20CAC5155D70}"/>
              </a:ext>
            </a:extLst>
          </p:cNvPr>
          <p:cNvSpPr>
            <a:spLocks/>
          </p:cNvSpPr>
          <p:nvPr/>
        </p:nvSpPr>
        <p:spPr>
          <a:xfrm>
            <a:off x="10051092" y="4421690"/>
            <a:ext cx="1828800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</p:txBody>
      </p:sp>
      <p:sp>
        <p:nvSpPr>
          <p:cNvPr id="7" name="Summing Junction 6">
            <a:extLst>
              <a:ext uri="{FF2B5EF4-FFF2-40B4-BE49-F238E27FC236}">
                <a16:creationId xmlns:a16="http://schemas.microsoft.com/office/drawing/2014/main" id="{DE1CF4DF-DC44-BCCE-9C5C-B17E485AFE83}"/>
              </a:ext>
            </a:extLst>
          </p:cNvPr>
          <p:cNvSpPr/>
          <p:nvPr/>
        </p:nvSpPr>
        <p:spPr>
          <a:xfrm>
            <a:off x="9204542" y="3670128"/>
            <a:ext cx="1503124" cy="1503124"/>
          </a:xfrm>
          <a:prstGeom prst="flowChartSummingJuncti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lin ang="108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81BD7B2-0D68-FA06-57B5-D3E07765F274}"/>
              </a:ext>
            </a:extLst>
          </p:cNvPr>
          <p:cNvSpPr/>
          <p:nvPr/>
        </p:nvSpPr>
        <p:spPr>
          <a:xfrm rot="18993966">
            <a:off x="8167514" y="1681062"/>
            <a:ext cx="901830" cy="22765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8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10DC-183D-446E-5EBF-26753612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LLMs to develop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2E3B-8C30-BB32-1BC7-F1AE98DE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16268" cy="4351338"/>
          </a:xfrm>
        </p:spPr>
        <p:txBody>
          <a:bodyPr>
            <a:normAutofit/>
          </a:bodyPr>
          <a:lstStyle/>
          <a:p>
            <a:r>
              <a:rPr lang="en-US" dirty="0"/>
              <a:t>Is awesome and is happening</a:t>
            </a:r>
            <a:endParaRPr lang="en-US" b="1" dirty="0"/>
          </a:p>
          <a:p>
            <a:r>
              <a:rPr lang="en-US" dirty="0"/>
              <a:t>Is deeply scary: The AI takes our data</a:t>
            </a:r>
          </a:p>
          <a:p>
            <a:pPr lvl="1"/>
            <a:r>
              <a:rPr lang="en-US" dirty="0"/>
              <a:t>Our customer data/PII</a:t>
            </a:r>
          </a:p>
          <a:p>
            <a:pPr lvl="1"/>
            <a:r>
              <a:rPr lang="en-US" dirty="0"/>
              <a:t>Our intellectual property </a:t>
            </a:r>
          </a:p>
          <a:p>
            <a:pPr lvl="1"/>
            <a:r>
              <a:rPr lang="en-US" dirty="0"/>
              <a:t>Our trade secrets</a:t>
            </a:r>
          </a:p>
          <a:p>
            <a:r>
              <a:rPr lang="en-US" dirty="0"/>
              <a:t>Is deeply scary: The AI gives us bad code</a:t>
            </a:r>
          </a:p>
          <a:p>
            <a:pPr lvl="1"/>
            <a:r>
              <a:rPr lang="en-US" dirty="0"/>
              <a:t>Insecure, vulnerable code</a:t>
            </a:r>
          </a:p>
          <a:p>
            <a:pPr lvl="1"/>
            <a:r>
              <a:rPr lang="en-US" dirty="0"/>
              <a:t>Uncopyrightable as a product of AI</a:t>
            </a:r>
          </a:p>
          <a:p>
            <a:pPr lvl="1"/>
            <a:r>
              <a:rPr lang="en-US" dirty="0"/>
              <a:t>Copyright by someone else applies to our derivative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87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131E-FCA9-05EF-07AF-75D1C788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LLMs?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B649-598A-FE1F-6B2E-952BB2893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coding, security analysis is going to happen </a:t>
            </a:r>
          </a:p>
          <a:p>
            <a:pPr lvl="1"/>
            <a:r>
              <a:rPr lang="en-US" dirty="0"/>
              <a:t>In general, maybe not in medical/safety critical/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What should we do?</a:t>
            </a:r>
          </a:p>
          <a:p>
            <a:pPr lvl="1"/>
            <a:r>
              <a:rPr lang="en-US" dirty="0"/>
              <a:t>Archimedes example</a:t>
            </a:r>
          </a:p>
          <a:p>
            <a:pPr lvl="1"/>
            <a:r>
              <a:rPr lang="en-US" dirty="0"/>
              <a:t>FDA cautions</a:t>
            </a:r>
          </a:p>
          <a:p>
            <a:pPr lvl="1"/>
            <a:r>
              <a:rPr lang="en-US" dirty="0"/>
              <a:t>Explore and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4B40D-9EDC-B955-1BF8-E167336D6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11"/>
          <a:stretch/>
        </p:blipFill>
        <p:spPr>
          <a:xfrm>
            <a:off x="5777994" y="3663012"/>
            <a:ext cx="5782039" cy="26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61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131E-FCA9-05EF-07AF-75D1C788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LLMs to secure our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B649-598A-FE1F-6B2E-952BB2893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LLMs may help us write better code (or not)</a:t>
            </a:r>
          </a:p>
          <a:p>
            <a:r>
              <a:rPr lang="en-US" dirty="0"/>
              <a:t>Apply + impact across SDL/SSDF</a:t>
            </a:r>
          </a:p>
          <a:p>
            <a:pPr lvl="1"/>
            <a:r>
              <a:rPr lang="en-US" dirty="0"/>
              <a:t> (Security Development Lifecycle @Microsoft ~= NIST’s Secure Software Development Framework) </a:t>
            </a:r>
          </a:p>
          <a:p>
            <a:r>
              <a:rPr lang="en-US" dirty="0"/>
              <a:t>Traditionally include (“Design, code, test, deploy, respond”)</a:t>
            </a:r>
          </a:p>
          <a:p>
            <a:r>
              <a:rPr lang="en-US" dirty="0"/>
              <a:t>Every part of an SDL may be impacted</a:t>
            </a:r>
          </a:p>
          <a:p>
            <a:r>
              <a:rPr lang="en-US" strike="sngStrike" dirty="0"/>
              <a:t>Not</a:t>
            </a:r>
            <a:r>
              <a:rPr lang="en-US" dirty="0"/>
              <a:t> Wasn’t clear if ChatGPT is better or worse than </a:t>
            </a:r>
            <a:r>
              <a:rPr lang="en-US" dirty="0" err="1"/>
              <a:t>Checkmarx</a:t>
            </a:r>
            <a:r>
              <a:rPr lang="en-US" dirty="0"/>
              <a:t> or Veracode at finding vulns </a:t>
            </a:r>
            <a:r>
              <a:rPr lang="en-US" dirty="0">
                <a:sym typeface="Wingdings" pitchFamily="2" charset="2"/>
              </a:rPr>
              <a:t> </a:t>
            </a:r>
          </a:p>
          <a:p>
            <a:pPr lvl="1"/>
            <a:r>
              <a:rPr lang="en-US" dirty="0">
                <a:sym typeface="Wingdings" pitchFamily="2" charset="2"/>
              </a:rPr>
              <a:t>Mythos, ChatGPT 5.5 may be solving this – with a LOT of tokens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33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D927-3A74-7C19-1A30-6BDA63F5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LLMs to secure our code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759A57-4D40-8A47-9A51-7CEBEF017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1690688"/>
            <a:ext cx="9677400" cy="3962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47280-E6AB-5FA0-D212-B4A5B1D2F475}"/>
              </a:ext>
            </a:extLst>
          </p:cNvPr>
          <p:cNvSpPr txBox="1"/>
          <p:nvPr/>
        </p:nvSpPr>
        <p:spPr>
          <a:xfrm>
            <a:off x="838199" y="5807631"/>
            <a:ext cx="7627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claude.com</a:t>
            </a:r>
            <a:r>
              <a:rPr lang="en-US" sz="2000" dirty="0"/>
              <a:t>/blog/using-</a:t>
            </a:r>
            <a:r>
              <a:rPr lang="en-US" sz="2000" dirty="0" err="1"/>
              <a:t>llms</a:t>
            </a:r>
            <a:r>
              <a:rPr lang="en-US" sz="2000" dirty="0"/>
              <a:t>-to-secure-source-code</a:t>
            </a:r>
          </a:p>
        </p:txBody>
      </p:sp>
    </p:spTree>
    <p:extLst>
      <p:ext uri="{BB962C8B-B14F-4D97-AF65-F5344CB8AC3E}">
        <p14:creationId xmlns:p14="http://schemas.microsoft.com/office/powerpoint/2010/main" val="2796566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8C16-244C-C4D0-D9B6-7855AFA6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experiment: SoC programming?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E8C3F-8FE8-C034-CB46-B026C767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devices use unusual chips</a:t>
            </a:r>
          </a:p>
          <a:p>
            <a:r>
              <a:rPr lang="en-US" dirty="0"/>
              <a:t>Hard to find people familiar with them</a:t>
            </a:r>
          </a:p>
          <a:p>
            <a:r>
              <a:rPr lang="en-US" dirty="0"/>
              <a:t>What are the downsides of LLM-aided coding for this scenario?</a:t>
            </a:r>
          </a:p>
        </p:txBody>
      </p:sp>
    </p:spTree>
    <p:extLst>
      <p:ext uri="{BB962C8B-B14F-4D97-AF65-F5344CB8AC3E}">
        <p14:creationId xmlns:p14="http://schemas.microsoft.com/office/powerpoint/2010/main" val="186191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6CE6-E6A5-2116-4CF0-5A7BD6CC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1D90-ED05-146D-ADF3-0279AFCA6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Didn’t complete an environmental science degree</a:t>
            </a:r>
          </a:p>
          <a:p>
            <a:r>
              <a:rPr lang="en-US" dirty="0"/>
              <a:t>Systems admin/consultant (-1997)</a:t>
            </a:r>
          </a:p>
          <a:p>
            <a:r>
              <a:rPr lang="en-US" dirty="0"/>
              <a:t>Startups (1997-2006)</a:t>
            </a:r>
          </a:p>
          <a:p>
            <a:r>
              <a:rPr lang="en-US" dirty="0"/>
              <a:t>Microsoft (2006-2014)</a:t>
            </a:r>
          </a:p>
          <a:p>
            <a:r>
              <a:rPr lang="en-US" dirty="0"/>
              <a:t>Shostack + Associates (2014-)</a:t>
            </a:r>
          </a:p>
        </p:txBody>
      </p:sp>
    </p:spTree>
    <p:extLst>
      <p:ext uri="{BB962C8B-B14F-4D97-AF65-F5344CB8AC3E}">
        <p14:creationId xmlns:p14="http://schemas.microsoft.com/office/powerpoint/2010/main" val="1583922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6982-0B38-1D2D-A799-8416D011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to help threat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BA63-B436-CD4F-512D-B4A9114C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Speed, scale, accuracy</a:t>
            </a:r>
          </a:p>
          <a:p>
            <a:r>
              <a:rPr lang="en-US" dirty="0"/>
              <a:t>Limits</a:t>
            </a:r>
          </a:p>
          <a:p>
            <a:pPr lvl="1"/>
            <a:r>
              <a:rPr lang="en-US" dirty="0"/>
              <a:t>Hard to read</a:t>
            </a:r>
          </a:p>
          <a:p>
            <a:pPr lvl="1"/>
            <a:r>
              <a:rPr lang="en-US" dirty="0"/>
              <a:t>Hallucinations</a:t>
            </a:r>
          </a:p>
          <a:p>
            <a:pPr lvl="1"/>
            <a:r>
              <a:rPr lang="en-US" dirty="0"/>
              <a:t>Habituation + other cognitive biases</a:t>
            </a:r>
          </a:p>
          <a:p>
            <a:pPr lvl="1"/>
            <a:r>
              <a:rPr lang="en-US" dirty="0"/>
              <a:t>Discovering threats to new technologies, patterns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83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2261-AAA8-02ED-D79F-96EFD692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LLM use for threat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63D8A-38F2-723C-4705-F5AC7A2A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highly effective</a:t>
            </a:r>
          </a:p>
          <a:p>
            <a:r>
              <a:rPr lang="en-US" dirty="0"/>
              <a:t>Better prompting helps some</a:t>
            </a:r>
          </a:p>
          <a:p>
            <a:r>
              <a:rPr lang="en-US" dirty="0"/>
              <a:t>RAG (“chaining”) helps, requires engineering</a:t>
            </a:r>
          </a:p>
          <a:p>
            <a:r>
              <a:rPr lang="en-US" dirty="0"/>
              <a:t>Strong value to evaluation +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0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D989-5415-632C-B3C6-B7647C4A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probably best at tasks </a:t>
            </a:r>
            <a:br>
              <a:rPr lang="en-US" dirty="0"/>
            </a:br>
            <a:r>
              <a:rPr lang="en-US" dirty="0"/>
              <a:t>smaller than “threat modeling”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3BAA1-4E10-B634-C699-2AFD4DAB3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we working on? (system models)</a:t>
            </a:r>
          </a:p>
          <a:p>
            <a:pPr lvl="1"/>
            <a:r>
              <a:rPr lang="en-US" dirty="0"/>
              <a:t>Here’s my intent</a:t>
            </a:r>
          </a:p>
          <a:p>
            <a:pPr lvl="1"/>
            <a:r>
              <a:rPr lang="en-US" dirty="0"/>
              <a:t>Here’s what’s been done in the code</a:t>
            </a:r>
          </a:p>
          <a:p>
            <a:pPr lvl="1"/>
            <a:r>
              <a:rPr lang="en-US" dirty="0"/>
              <a:t>Here’s a simplified system model</a:t>
            </a:r>
          </a:p>
          <a:p>
            <a:r>
              <a:rPr lang="en-US" dirty="0"/>
              <a:t>What can go wrong?</a:t>
            </a:r>
          </a:p>
          <a:p>
            <a:pPr lvl="1"/>
            <a:r>
              <a:rPr lang="en-US" dirty="0"/>
              <a:t>With every story?</a:t>
            </a:r>
          </a:p>
          <a:p>
            <a:r>
              <a:rPr lang="en-US" dirty="0"/>
              <a:t>What are we going to do?</a:t>
            </a:r>
          </a:p>
          <a:p>
            <a:pPr lvl="1"/>
            <a:r>
              <a:rPr lang="en-US" dirty="0"/>
              <a:t>Suggest mitigations</a:t>
            </a:r>
          </a:p>
          <a:p>
            <a:pPr lvl="1"/>
            <a:r>
              <a:rPr lang="en-US" dirty="0"/>
              <a:t>LLMs write mitigation code</a:t>
            </a:r>
          </a:p>
          <a:p>
            <a:pPr lvl="1"/>
            <a:r>
              <a:rPr lang="en-US" dirty="0"/>
              <a:t>LLMs test mitigations</a:t>
            </a:r>
          </a:p>
        </p:txBody>
      </p:sp>
    </p:spTree>
    <p:extLst>
      <p:ext uri="{BB962C8B-B14F-4D97-AF65-F5344CB8AC3E}">
        <p14:creationId xmlns:p14="http://schemas.microsoft.com/office/powerpoint/2010/main" val="2696432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C7B8-0104-9BED-D5D0-80F05534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Jenga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4147-10D8-D81B-4C07-93DD4B6E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blocks support a secure product</a:t>
            </a:r>
          </a:p>
          <a:p>
            <a:r>
              <a:rPr lang="en-US" dirty="0"/>
              <a:t>Blocks represent </a:t>
            </a:r>
          </a:p>
          <a:p>
            <a:pPr lvl="1"/>
            <a:r>
              <a:rPr lang="en-US" dirty="0"/>
              <a:t>Interpersonal</a:t>
            </a:r>
          </a:p>
          <a:p>
            <a:pPr lvl="1"/>
            <a:r>
              <a:rPr lang="en-US" dirty="0"/>
              <a:t>Organizational</a:t>
            </a:r>
          </a:p>
          <a:p>
            <a:pPr lvl="1"/>
            <a:r>
              <a:rPr lang="en-US" dirty="0"/>
              <a:t>Technical </a:t>
            </a:r>
          </a:p>
          <a:p>
            <a:r>
              <a:rPr lang="en-US" dirty="0"/>
              <a:t>Blocks have a cost</a:t>
            </a:r>
          </a:p>
          <a:p>
            <a:r>
              <a:rPr lang="en-US" dirty="0" err="1"/>
              <a:t>Shostack.org</a:t>
            </a:r>
            <a:r>
              <a:rPr lang="en-US" dirty="0"/>
              <a:t>/whitepapers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E7838-549F-F697-6656-484EE4D3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053" y="0"/>
            <a:ext cx="388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91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C5DB79-8B55-9C43-A59E-D3E3DC75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LLMs might help threat modeling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E21BE69-73E7-7DD1-AF3A-79ED050C6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787908"/>
              </p:ext>
            </p:extLst>
          </p:nvPr>
        </p:nvGraphicFramePr>
        <p:xfrm>
          <a:off x="252981" y="1582291"/>
          <a:ext cx="11424781" cy="46765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67259">
                  <a:extLst>
                    <a:ext uri="{9D8B030D-6E8A-4147-A177-3AD203B41FA5}">
                      <a16:colId xmlns:a16="http://schemas.microsoft.com/office/drawing/2014/main" val="1157594459"/>
                    </a:ext>
                  </a:extLst>
                </a:gridCol>
                <a:gridCol w="3592286">
                  <a:extLst>
                    <a:ext uri="{9D8B030D-6E8A-4147-A177-3AD203B41FA5}">
                      <a16:colId xmlns:a16="http://schemas.microsoft.com/office/drawing/2014/main" val="2454764366"/>
                    </a:ext>
                  </a:extLst>
                </a:gridCol>
                <a:gridCol w="2097931">
                  <a:extLst>
                    <a:ext uri="{9D8B030D-6E8A-4147-A177-3AD203B41FA5}">
                      <a16:colId xmlns:a16="http://schemas.microsoft.com/office/drawing/2014/main" val="2118008158"/>
                    </a:ext>
                  </a:extLst>
                </a:gridCol>
                <a:gridCol w="2705622">
                  <a:extLst>
                    <a:ext uri="{9D8B030D-6E8A-4147-A177-3AD203B41FA5}">
                      <a16:colId xmlns:a16="http://schemas.microsoft.com/office/drawing/2014/main" val="1529285913"/>
                    </a:ext>
                  </a:extLst>
                </a:gridCol>
                <a:gridCol w="1361683">
                  <a:extLst>
                    <a:ext uri="{9D8B030D-6E8A-4147-A177-3AD203B41FA5}">
                      <a16:colId xmlns:a16="http://schemas.microsoft.com/office/drawing/2014/main" val="472183023"/>
                    </a:ext>
                  </a:extLst>
                </a:gridCol>
              </a:tblGrid>
              <a:tr h="561780">
                <a:tc>
                  <a:txBody>
                    <a:bodyPr/>
                    <a:lstStyle/>
                    <a:p>
                      <a:endParaRPr lang="en-US"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Mitigations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65894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Propose models and designs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Extract model from code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Simplify model from AST (</a:t>
                      </a:r>
                      <a:r>
                        <a:rPr lang="en-US" dirty="0" err="1">
                          <a:latin typeface="Sarabun" pitchFamily="2" charset="-34"/>
                          <a:cs typeface="Sarabun" pitchFamily="2" charset="-34"/>
                        </a:rPr>
                        <a:t>etc</a:t>
                      </a: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Discover threats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Evaluate writeups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Write PoC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Discover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Evaluate proposals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Improve/explain goals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Write unit tests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?</a:t>
                      </a:r>
                    </a:p>
                    <a:p>
                      <a:pPr algn="ctr"/>
                      <a:endParaRPr lang="en-US" dirty="0">
                        <a:latin typeface="Sarabun" pitchFamily="2" charset="-34"/>
                        <a:cs typeface="Sarabun" pitchFamily="2" charset="-34"/>
                      </a:endParaRPr>
                    </a:p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Maybe discover work not done?</a:t>
                      </a:r>
                    </a:p>
                    <a:p>
                      <a:pPr algn="ctr"/>
                      <a:endParaRPr lang="en-US" dirty="0">
                        <a:latin typeface="Sarabun" pitchFamily="2" charset="-34"/>
                        <a:cs typeface="Sarabun" pitchFamily="2" charset="-34"/>
                      </a:endParaRPr>
                    </a:p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7521138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Organizational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Discover features that need TM analysis (</a:t>
                      </a:r>
                      <a:r>
                        <a:rPr lang="en-US" sz="1600" dirty="0">
                          <a:latin typeface="Sarabun" pitchFamily="2" charset="-34"/>
                          <a:cs typeface="Sarabun" pitchFamily="2" charset="-34"/>
                        </a:rPr>
                        <a:t>Databricks talk, Blackhat </a:t>
                      </a:r>
                      <a:r>
                        <a:rPr lang="en-US" sz="1600">
                          <a:latin typeface="Sarabun" pitchFamily="2" charset="-34"/>
                          <a:cs typeface="Sarabun" pitchFamily="2" charset="-34"/>
                        </a:rPr>
                        <a:t>USA 2023, </a:t>
                      </a:r>
                      <a:r>
                        <a:rPr lang="en-US" sz="1600" dirty="0">
                          <a:latin typeface="Sarabun" pitchFamily="2" charset="-34"/>
                          <a:cs typeface="Sarabun" pitchFamily="2" charset="-34"/>
                        </a:rPr>
                        <a:t>“</a:t>
                      </a:r>
                      <a:r>
                        <a:rPr lang="en-US" sz="1600" b="0" dirty="0">
                          <a:latin typeface="Sarabun" pitchFamily="2" charset="-34"/>
                          <a:cs typeface="Sarabun" pitchFamily="2" charset="-34"/>
                        </a:rPr>
                        <a:t>AI Assisted Decision Making of Security Review Needs for New Features”</a:t>
                      </a:r>
                      <a:r>
                        <a:rPr lang="en-US" b="0" dirty="0">
                          <a:latin typeface="Sarabun" pitchFamily="2" charset="-34"/>
                          <a:cs typeface="Sarabun" pitchFamily="2" charset="-34"/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Check against policies</a:t>
                      </a:r>
                    </a:p>
                    <a:p>
                      <a:pPr algn="ctr"/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High risk?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4308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Interpersonal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Notify of model deviations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Evaluate</a:t>
                      </a:r>
                    </a:p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Improve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arabun" pitchFamily="2" charset="-34"/>
                          <a:cs typeface="Sarabun" pitchFamily="2" charset="-34"/>
                        </a:rPr>
                        <a:t>Help explore mitigations as chatbot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Sarabun" pitchFamily="2" charset="-34"/>
                        <a:cs typeface="Sarabun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57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10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44642E-4B5E-4806-FDA4-2DB3E9C0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4505"/>
            <a:ext cx="10515600" cy="2852737"/>
          </a:xfrm>
        </p:spPr>
        <p:txBody>
          <a:bodyPr/>
          <a:lstStyle/>
          <a:p>
            <a:r>
              <a:rPr lang="en-US" dirty="0"/>
              <a:t>Residual dangers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50708-4054-F331-5D55-84B35C95F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47243"/>
            <a:ext cx="10515600" cy="2842408"/>
          </a:xfrm>
        </p:spPr>
        <p:txBody>
          <a:bodyPr>
            <a:normAutofit/>
          </a:bodyPr>
          <a:lstStyle/>
          <a:p>
            <a:r>
              <a:rPr lang="en-US" dirty="0"/>
              <a:t>“Your threat modeling won’t save you from:”</a:t>
            </a:r>
          </a:p>
          <a:p>
            <a:r>
              <a:rPr lang="en-US" dirty="0"/>
              <a:t>The AI apocalypse</a:t>
            </a:r>
          </a:p>
          <a:p>
            <a:r>
              <a:rPr lang="en-US" dirty="0"/>
              <a:t>Externalities </a:t>
            </a:r>
          </a:p>
          <a:p>
            <a:r>
              <a:rPr lang="en-US" dirty="0"/>
              <a:t>Code/data merging</a:t>
            </a:r>
          </a:p>
        </p:txBody>
      </p:sp>
    </p:spTree>
    <p:extLst>
      <p:ext uri="{BB962C8B-B14F-4D97-AF65-F5344CB8AC3E}">
        <p14:creationId xmlns:p14="http://schemas.microsoft.com/office/powerpoint/2010/main" val="3898585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E0D9DE-E273-2CF4-791B-854F8684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AI Apocalypse”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A4D145-BD3A-6CE0-1A95-4DD603218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bunk</a:t>
            </a:r>
          </a:p>
          <a:p>
            <a:pPr lvl="1"/>
            <a:r>
              <a:rPr lang="en-US" dirty="0"/>
              <a:t>AI will only destroy the world if we, as a society, allow it to</a:t>
            </a:r>
          </a:p>
          <a:p>
            <a:r>
              <a:rPr lang="en-US" dirty="0"/>
              <a:t>Is a distraction from real problems today</a:t>
            </a:r>
          </a:p>
        </p:txBody>
      </p:sp>
    </p:spTree>
    <p:extLst>
      <p:ext uri="{BB962C8B-B14F-4D97-AF65-F5344CB8AC3E}">
        <p14:creationId xmlns:p14="http://schemas.microsoft.com/office/powerpoint/2010/main" val="117325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97AD-4649-3728-ABF1-161D21C7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data centers?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AD48-F953-4299-87AE-75C3B14D6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bunk, and a great way to determine you’re talking to an idiot</a:t>
            </a:r>
          </a:p>
          <a:p>
            <a:r>
              <a:rPr lang="en-US" dirty="0"/>
              <a:t>Science problems:</a:t>
            </a:r>
          </a:p>
          <a:p>
            <a:pPr lvl="1"/>
            <a:r>
              <a:rPr lang="en-US" dirty="0"/>
              <a:t>Heat dissipation and radiators</a:t>
            </a:r>
          </a:p>
          <a:p>
            <a:pPr lvl="1"/>
            <a:r>
              <a:rPr lang="en-US" dirty="0"/>
              <a:t>Kessler syndrome (catastrophic cascades)</a:t>
            </a:r>
          </a:p>
          <a:p>
            <a:r>
              <a:rPr lang="en-US" dirty="0"/>
              <a:t>Engineering problems (solvable, not economically) include:</a:t>
            </a:r>
          </a:p>
          <a:p>
            <a:pPr lvl="1"/>
            <a:r>
              <a:rPr lang="en-US" dirty="0"/>
              <a:t>Space hardened memory/chips</a:t>
            </a:r>
          </a:p>
          <a:p>
            <a:pPr lvl="1"/>
            <a:r>
              <a:rPr lang="en-US" dirty="0"/>
              <a:t>Launch conditions survivability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9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30E8-784B-2666-353A-3531E50C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Externalities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9E043-DF83-D53D-AE64-CFDFC6FE1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impacted by AI include</a:t>
            </a:r>
          </a:p>
          <a:p>
            <a:pPr lvl="1"/>
            <a:r>
              <a:rPr lang="en-US" dirty="0"/>
              <a:t>Job seekers + resume review</a:t>
            </a:r>
          </a:p>
          <a:p>
            <a:pPr lvl="1"/>
            <a:r>
              <a:rPr lang="en-US" dirty="0"/>
              <a:t>International travelers + screening</a:t>
            </a:r>
          </a:p>
          <a:p>
            <a:pPr lvl="1"/>
            <a:r>
              <a:rPr lang="en-US" dirty="0"/>
              <a:t>DMV facial recognition databases + arrest warrants</a:t>
            </a:r>
          </a:p>
          <a:p>
            <a:pPr lvl="1"/>
            <a:r>
              <a:rPr lang="en-US" dirty="0"/>
              <a:t>Artists + work replaced by bots</a:t>
            </a:r>
          </a:p>
          <a:p>
            <a:r>
              <a:rPr lang="en-US" dirty="0"/>
              <a:t>Pornographic deepfakes</a:t>
            </a:r>
          </a:p>
          <a:p>
            <a:r>
              <a:rPr lang="en-US" dirty="0"/>
              <a:t>ML labeling workers</a:t>
            </a:r>
          </a:p>
          <a:p>
            <a:r>
              <a:rPr lang="en-US" dirty="0"/>
              <a:t>Power,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409513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1F32-7536-B55B-B6A1-772AE909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Code/data intermingling is fundamentally dangerous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F3D7-1839-E697-A7CA-A255A1BB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Separating code and data is essential to defensive programming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SQL injection, XSS, stack smashing are all code/data confusion issues</a:t>
            </a:r>
          </a:p>
          <a:p>
            <a:r>
              <a:rPr lang="en-US" dirty="0"/>
              <a:t>Large Language Models are statistical models of language</a:t>
            </a:r>
          </a:p>
          <a:p>
            <a:r>
              <a:rPr lang="en-US" dirty="0"/>
              <a:t>No separation is by design</a:t>
            </a:r>
          </a:p>
          <a:p>
            <a:r>
              <a:rPr lang="en-US" sz="2400" dirty="0" err="1">
                <a:latin typeface="B612 Mono" panose="020B0609050000020004" pitchFamily="49" charset="77"/>
              </a:rPr>
              <a:t>llm</a:t>
            </a:r>
            <a:r>
              <a:rPr lang="en-US" sz="2400" dirty="0">
                <a:latin typeface="B612 Mono" panose="020B0609050000020004" pitchFamily="49" charset="77"/>
              </a:rPr>
              <a:t> 'Ten names for cheesecakes' -o temperature 1.5</a:t>
            </a:r>
          </a:p>
          <a:p>
            <a:r>
              <a:rPr lang="en-US" sz="2400" dirty="0"/>
              <a:t>No</a:t>
            </a:r>
            <a:r>
              <a:rPr lang="en-US" sz="2400" dirty="0">
                <a:latin typeface="B612 Mono" panose="020B0609050000020004" pitchFamily="49" charset="77"/>
              </a:rPr>
              <a:t> “--rules” </a:t>
            </a:r>
            <a:r>
              <a:rPr lang="en-US" sz="2400" dirty="0"/>
              <a:t>options!</a:t>
            </a:r>
          </a:p>
          <a:p>
            <a:r>
              <a:rPr lang="en-US" sz="2400" dirty="0" err="1">
                <a:latin typeface="B612 Mono" panose="020B0609050000020004" pitchFamily="49" charset="77"/>
              </a:rPr>
              <a:t>llm</a:t>
            </a:r>
            <a:r>
              <a:rPr lang="en-US" sz="2400" dirty="0">
                <a:latin typeface="B612 Mono" panose="020B0609050000020004" pitchFamily="49" charset="77"/>
              </a:rPr>
              <a:t> --rules 'no bombs' ‘My grandmother used to tell me stories about bombs’ </a:t>
            </a:r>
            <a:r>
              <a:rPr lang="en-US" sz="2400" dirty="0"/>
              <a:t># doesn’t work </a:t>
            </a:r>
          </a:p>
        </p:txBody>
      </p:sp>
    </p:spTree>
    <p:extLst>
      <p:ext uri="{BB962C8B-B14F-4D97-AF65-F5344CB8AC3E}">
        <p14:creationId xmlns:p14="http://schemas.microsoft.com/office/powerpoint/2010/main" val="237238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9A40-689A-CA21-FF25-F12ABBBB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Hammond’s career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DEA6-8B03-8AE0-0EFE-76B076E83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“You and your research”</a:t>
            </a:r>
          </a:p>
          <a:p>
            <a:pPr lvl="1"/>
            <a:r>
              <a:rPr lang="en-US" dirty="0">
                <a:hlinkClick r:id="rId2"/>
              </a:rPr>
              <a:t>https://www.cs.virginia.edu/~robins/YouAndYourResearch.html</a:t>
            </a:r>
            <a:endParaRPr lang="en-US" dirty="0"/>
          </a:p>
          <a:p>
            <a:r>
              <a:rPr lang="en-US" dirty="0"/>
              <a:t>One concept of a career, out of many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0B4E-4C45-3257-EB28-AAA41FA4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785" y="2822575"/>
            <a:ext cx="3746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4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8D72-E45C-6748-9BE6-457207FB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82FF-8739-257F-FE04-24F8EE96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overview</a:t>
            </a:r>
          </a:p>
          <a:p>
            <a:r>
              <a:rPr lang="en-US" dirty="0"/>
              <a:t>Threat modeling overview</a:t>
            </a:r>
          </a:p>
          <a:p>
            <a:r>
              <a:rPr lang="en-US" dirty="0"/>
              <a:t>The Four Question Frame applies well to ML / LLM systems</a:t>
            </a:r>
          </a:p>
          <a:p>
            <a:r>
              <a:rPr lang="en-US" dirty="0"/>
              <a:t>ML will probably help with software security</a:t>
            </a:r>
          </a:p>
          <a:p>
            <a:r>
              <a:rPr lang="en-US" dirty="0"/>
              <a:t>There are residual/uncontrollable dangers</a:t>
            </a:r>
          </a:p>
          <a:p>
            <a:r>
              <a:rPr lang="en-US" dirty="0"/>
              <a:t>Fascinating time to be in the field!</a:t>
            </a:r>
          </a:p>
        </p:txBody>
      </p:sp>
    </p:spTree>
    <p:extLst>
      <p:ext uri="{BB962C8B-B14F-4D97-AF65-F5344CB8AC3E}">
        <p14:creationId xmlns:p14="http://schemas.microsoft.com/office/powerpoint/2010/main" val="1736610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3267"/>
            <a:ext cx="12192000" cy="4439603"/>
          </a:xfrm>
        </p:spPr>
        <p:txBody>
          <a:bodyPr>
            <a:normAutofit/>
          </a:bodyPr>
          <a:lstStyle/>
          <a:p>
            <a:pPr marL="38099" indent="0" algn="ctr">
              <a:buNone/>
            </a:pPr>
            <a:r>
              <a:rPr lang="en-US" sz="96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6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 in the Age of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3267"/>
            <a:ext cx="12192000" cy="4439603"/>
          </a:xfrm>
        </p:spPr>
        <p:txBody>
          <a:bodyPr>
            <a:normAutofit/>
          </a:bodyPr>
          <a:lstStyle/>
          <a:p>
            <a:pPr marL="38099" indent="0" algn="ctr">
              <a:buNone/>
            </a:pPr>
            <a:r>
              <a:rPr lang="en-US" sz="96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1209" y="1208636"/>
            <a:ext cx="9096992" cy="106212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5684C4"/>
                </a:solidFill>
              </a:rPr>
              <a:t>UW Cyber AI Conference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445B9-E819-16B8-890A-7C4BD065D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201" y="170438"/>
            <a:ext cx="2394661" cy="238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DC907-89B3-E75F-EADF-B4ED1BB81C8D}"/>
              </a:ext>
            </a:extLst>
          </p:cNvPr>
          <p:cNvSpPr txBox="1"/>
          <p:nvPr/>
        </p:nvSpPr>
        <p:spPr>
          <a:xfrm>
            <a:off x="9618201" y="2501432"/>
            <a:ext cx="3867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arabun" pitchFamily="2" charset="-34"/>
                <a:cs typeface="Sarabun" pitchFamily="2" charset="-34"/>
              </a:rPr>
              <a:t>Slides:</a:t>
            </a:r>
          </a:p>
          <a:p>
            <a:r>
              <a:rPr lang="en-US" sz="2000" dirty="0" err="1">
                <a:latin typeface="Sarabun" pitchFamily="2" charset="-34"/>
                <a:cs typeface="Sarabun" pitchFamily="2" charset="-34"/>
              </a:rPr>
              <a:t>Shostack.org</a:t>
            </a:r>
            <a:r>
              <a:rPr lang="en-US" sz="2000" dirty="0">
                <a:latin typeface="Sarabun" pitchFamily="2" charset="-34"/>
                <a:cs typeface="Sarabun" pitchFamily="2" charset="-34"/>
              </a:rPr>
              <a:t>/blog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6D273-5741-0139-FB25-F42F97551F5F}"/>
              </a:ext>
            </a:extLst>
          </p:cNvPr>
          <p:cNvSpPr txBox="1"/>
          <p:nvPr/>
        </p:nvSpPr>
        <p:spPr>
          <a:xfrm flipH="1">
            <a:off x="0" y="35882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Sarabun" pitchFamily="2" charset="-34"/>
                <a:cs typeface="Sarabun" pitchFamily="2" charset="-34"/>
              </a:rPr>
              <a:t>shostack@uw.edu</a:t>
            </a:r>
            <a:endParaRPr lang="en-US" sz="2400" dirty="0">
              <a:latin typeface="Sarabun" pitchFamily="2" charset="-34"/>
              <a:cs typeface="Sarabun" pitchFamily="2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6A62EE-7CDD-D1AE-C199-F196C252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632">
            <a:off x="184538" y="3955145"/>
            <a:ext cx="7772400" cy="44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0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7AC6-0503-892E-52B9-DCCAE289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Shostack + Associates can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CC8C4-5236-4A0D-F55F-628140B93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56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45FE-7614-6AD7-32BE-A66F771D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resources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D72B6B-3E32-8E2A-BB8E-A87C00872CD2}"/>
              </a:ext>
            </a:extLst>
          </p:cNvPr>
          <p:cNvSpPr txBox="1">
            <a:spLocks/>
          </p:cNvSpPr>
          <p:nvPr/>
        </p:nvSpPr>
        <p:spPr>
          <a:xfrm>
            <a:off x="939802" y="2287545"/>
            <a:ext cx="6511322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9" indent="-228579" algn="l" defTabSz="914317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1pPr>
            <a:lvl2pPr marL="685737" indent="-320019" algn="l" defTabSz="914317" rtl="0" eaLnBrk="1" latinLnBrk="0" hangingPunct="1">
              <a:lnSpc>
                <a:spcPct val="90000"/>
              </a:lnSpc>
              <a:spcBef>
                <a:spcPts val="800"/>
              </a:spcBef>
              <a:buSzPct val="50000"/>
              <a:buFontTx/>
              <a:buBlip>
                <a:blip r:embed="rId2"/>
              </a:buBlip>
              <a:defRPr sz="2799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2pPr>
            <a:lvl3pPr marL="1142896" indent="-32001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3pPr>
            <a:lvl4pPr marL="1600054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4pPr>
            <a:lvl5pPr marL="2057213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Sarabun Light" pitchFamily="2" charset="-34"/>
                <a:ea typeface="+mn-ea"/>
                <a:cs typeface="Sarabun Light" pitchFamily="2" charset="-34"/>
              </a:defRPr>
            </a:lvl5pPr>
            <a:lvl6pPr marL="2514371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9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8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6" indent="-228579" algn="l" defTabSz="9143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shostack.org</a:t>
            </a:r>
            <a:r>
              <a:rPr lang="en-US" dirty="0"/>
              <a:t>/resources </a:t>
            </a:r>
          </a:p>
          <a:p>
            <a:r>
              <a:rPr lang="en-US" dirty="0" err="1"/>
              <a:t>shostack.org</a:t>
            </a:r>
            <a:r>
              <a:rPr lang="en-US" dirty="0"/>
              <a:t>/blog</a:t>
            </a:r>
          </a:p>
          <a:p>
            <a:r>
              <a:rPr lang="en-US" dirty="0" err="1"/>
              <a:t>youtube.com</a:t>
            </a:r>
            <a:r>
              <a:rPr lang="en-US" dirty="0"/>
              <a:t>/c/Shostack</a:t>
            </a:r>
          </a:p>
          <a:p>
            <a:r>
              <a:rPr lang="en-US" dirty="0"/>
              <a:t>Books</a:t>
            </a:r>
          </a:p>
          <a:p>
            <a:r>
              <a:rPr lang="en-US" dirty="0" err="1"/>
              <a:t>Linkedin</a:t>
            </a:r>
            <a:r>
              <a:rPr lang="en-US" dirty="0"/>
              <a:t> Learning</a:t>
            </a:r>
          </a:p>
        </p:txBody>
      </p:sp>
      <p:pic>
        <p:nvPicPr>
          <p:cNvPr id="5" name="Picture 1" descr="src/images/5-75-books.png">
            <a:extLst>
              <a:ext uri="{FF2B5EF4-FFF2-40B4-BE49-F238E27FC236}">
                <a16:creationId xmlns:a16="http://schemas.microsoft.com/office/drawing/2014/main" id="{5EAC84E8-ADE1-F09D-8F19-67C4E445FB5C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23887" y="2897387"/>
            <a:ext cx="40386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B158AF-5A11-AFC7-7B0B-8566B8D30450}"/>
              </a:ext>
            </a:extLst>
          </p:cNvPr>
          <p:cNvCxnSpPr>
            <a:cxnSpLocks/>
          </p:cNvCxnSpPr>
          <p:nvPr/>
        </p:nvCxnSpPr>
        <p:spPr>
          <a:xfrm>
            <a:off x="1190647" y="4186571"/>
            <a:ext cx="4497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BD66C4-9F71-6854-53D0-C1B37A071D71}"/>
              </a:ext>
            </a:extLst>
          </p:cNvPr>
          <p:cNvSpPr txBox="1"/>
          <p:nvPr/>
        </p:nvSpPr>
        <p:spPr>
          <a:xfrm>
            <a:off x="1190647" y="5716266"/>
            <a:ext cx="78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arabun" pitchFamily="2" charset="-34"/>
                <a:cs typeface="Sarabun" pitchFamily="2" charset="-34"/>
              </a:rPr>
              <a:t>Books free at your library/various subscriptions;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Sarabun" pitchFamily="2" charset="-34"/>
                <a:cs typeface="Sarabun" pitchFamily="2" charset="-34"/>
              </a:rPr>
              <a:t>Linkedin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arabun" pitchFamily="2" charset="-34"/>
                <a:cs typeface="Sarabun" pitchFamily="2" charset="-34"/>
              </a:rPr>
              <a:t> Learning via work</a:t>
            </a:r>
          </a:p>
        </p:txBody>
      </p:sp>
    </p:spTree>
    <p:extLst>
      <p:ext uri="{BB962C8B-B14F-4D97-AF65-F5344CB8AC3E}">
        <p14:creationId xmlns:p14="http://schemas.microsoft.com/office/powerpoint/2010/main" val="194363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339F-1742-F019-2C6B-D2498C54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91" y="462405"/>
            <a:ext cx="5588627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The age of AI</a:t>
            </a:r>
          </a:p>
        </p:txBody>
      </p:sp>
      <p:pic>
        <p:nvPicPr>
          <p:cNvPr id="1026" name="Picture 2" descr="The Story of a Voice: HAL in '2001' Wasn't Always So Eerily ...">
            <a:extLst>
              <a:ext uri="{FF2B5EF4-FFF2-40B4-BE49-F238E27FC236}">
                <a16:creationId xmlns:a16="http://schemas.microsoft.com/office/drawing/2014/main" id="{8327029E-D906-E2C0-1C83-0F2D387D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4" y="2029213"/>
            <a:ext cx="4049730" cy="30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's Like It Never Happened: A 'Terminator' Dossier : NPR">
            <a:extLst>
              <a:ext uri="{FF2B5EF4-FFF2-40B4-BE49-F238E27FC236}">
                <a16:creationId xmlns:a16="http://schemas.microsoft.com/office/drawing/2014/main" id="{DAAA5B39-21B7-F3A8-C32E-4C9DFC8318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51" y="2057398"/>
            <a:ext cx="5423745" cy="30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9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1015-1CED-16F0-B76A-FD239172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8C571-3EEF-C484-A24A-56225FC49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22B15-8B4B-8799-5B7C-80D46BF9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705" y="0"/>
            <a:ext cx="13731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3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8D72-E45C-6748-9BE6-457207FB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82FF-8739-257F-FE04-24F8EE96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Careers</a:t>
            </a:r>
          </a:p>
          <a:p>
            <a:r>
              <a:rPr lang="en-US" dirty="0"/>
              <a:t>Threat modeling overview</a:t>
            </a:r>
          </a:p>
          <a:p>
            <a:r>
              <a:rPr lang="en-US" dirty="0"/>
              <a:t>How do we threat model AI?</a:t>
            </a:r>
          </a:p>
          <a:p>
            <a:r>
              <a:rPr lang="en-US" sz="2800" dirty="0"/>
              <a:t>How do we use AI to secure systems?</a:t>
            </a:r>
          </a:p>
          <a:p>
            <a:r>
              <a:rPr lang="en-US" dirty="0"/>
              <a:t>Residual/uncontrollable dangers</a:t>
            </a:r>
          </a:p>
        </p:txBody>
      </p:sp>
    </p:spTree>
    <p:extLst>
      <p:ext uri="{BB962C8B-B14F-4D97-AF65-F5344CB8AC3E}">
        <p14:creationId xmlns:p14="http://schemas.microsoft.com/office/powerpoint/2010/main" val="399881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9666-8974-F103-1580-47F4E51D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94396-E11D-843B-1C21-02AC5923B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D744A25-92DE-9B4A-AFB3-7FAE01F95FEE}" vid="{B342F9FC-5051-F24A-A739-E6C6BD3C69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26051</TotalTime>
  <Words>1817</Words>
  <Application>Microsoft Macintosh PowerPoint</Application>
  <PresentationFormat>Widescreen</PresentationFormat>
  <Paragraphs>336</Paragraphs>
  <Slides>54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NTR</vt:lpstr>
      <vt:lpstr>Arial</vt:lpstr>
      <vt:lpstr>B612 Mono</vt:lpstr>
      <vt:lpstr>Calibri</vt:lpstr>
      <vt:lpstr>Century Gothic</vt:lpstr>
      <vt:lpstr>Sarabun</vt:lpstr>
      <vt:lpstr>Wingdings</vt:lpstr>
      <vt:lpstr>Office Theme</vt:lpstr>
      <vt:lpstr>Threat modeling  in the age of AI  UW Cyber AI Conference May 2026</vt:lpstr>
      <vt:lpstr>About</vt:lpstr>
      <vt:lpstr>Phil Venables: Hot off the press career advice</vt:lpstr>
      <vt:lpstr>My career</vt:lpstr>
      <vt:lpstr>Hammond’s career advice</vt:lpstr>
      <vt:lpstr>The age of AI</vt:lpstr>
      <vt:lpstr>PowerPoint Presentation</vt:lpstr>
      <vt:lpstr>Agenda</vt:lpstr>
      <vt:lpstr>Threat modeling overview</vt:lpstr>
      <vt:lpstr>What is threat modeling?</vt:lpstr>
      <vt:lpstr>How do we threat model?</vt:lpstr>
      <vt:lpstr>Threat modeling can drive risk management</vt:lpstr>
      <vt:lpstr>Threat modeling AI</vt:lpstr>
      <vt:lpstr>Four scenarios</vt:lpstr>
      <vt:lpstr>What are we working on with AI?</vt:lpstr>
      <vt:lpstr>What are we working on with AI?</vt:lpstr>
      <vt:lpstr>PowerPoint Presentation</vt:lpstr>
      <vt:lpstr>PowerPoint Presentation</vt:lpstr>
      <vt:lpstr>PowerPoint Presentation</vt:lpstr>
      <vt:lpstr>Adding an LLM to our business (1/4)</vt:lpstr>
      <vt:lpstr>Adding an LLM to our business (2/4)</vt:lpstr>
      <vt:lpstr>Adding an LLM to our business (3/4)</vt:lpstr>
      <vt:lpstr>Adding an LLM to our business (4/4)</vt:lpstr>
      <vt:lpstr>What can go wrong with AI?</vt:lpstr>
      <vt:lpstr>Context: Lots of sweeping talk about AI</vt:lpstr>
      <vt:lpstr>What are WE working on?</vt:lpstr>
      <vt:lpstr>Ways to discover what can go wrong with AI</vt:lpstr>
      <vt:lpstr>PowerPoint Presentation</vt:lpstr>
      <vt:lpstr>PowerPoint Presentation</vt:lpstr>
      <vt:lpstr>Adam’s Top Ten (or so) candidates</vt:lpstr>
      <vt:lpstr>Berryville Institute of Machine Learning</vt:lpstr>
      <vt:lpstr>PowerPoint Presentation</vt:lpstr>
      <vt:lpstr>How do we use AI to secure systems?</vt:lpstr>
      <vt:lpstr>“you are here”</vt:lpstr>
      <vt:lpstr>Using LLMs to develop software</vt:lpstr>
      <vt:lpstr>How to use LLMs?</vt:lpstr>
      <vt:lpstr>Using LLMs to secure our code</vt:lpstr>
      <vt:lpstr>Using LLMs to secure our code (2)</vt:lpstr>
      <vt:lpstr>Thought experiment: SoC programming?</vt:lpstr>
      <vt:lpstr>LLMs to help threat modeling</vt:lpstr>
      <vt:lpstr>Raw LLM use for threat modeling</vt:lpstr>
      <vt:lpstr>LLMs probably best at tasks  smaller than “threat modeling”</vt:lpstr>
      <vt:lpstr>The Jenga Model</vt:lpstr>
      <vt:lpstr>Where LLMs might help threat modeling</vt:lpstr>
      <vt:lpstr>Residual dangers</vt:lpstr>
      <vt:lpstr>“The AI Apocalypse”</vt:lpstr>
      <vt:lpstr>Space data centers?</vt:lpstr>
      <vt:lpstr>Externalities of AI</vt:lpstr>
      <vt:lpstr>Code/data intermingling is fundamentally dangerous</vt:lpstr>
      <vt:lpstr>Summary</vt:lpstr>
      <vt:lpstr>PowerPoint Presentation</vt:lpstr>
      <vt:lpstr>Threat Modeling in the Age of AI</vt:lpstr>
      <vt:lpstr>Shostack + Associates can help</vt:lpstr>
      <vt:lpstr>Free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 modeling  in the age of AI</dc:title>
  <dc:creator>Adam</dc:creator>
  <cp:lastModifiedBy>Adam</cp:lastModifiedBy>
  <cp:revision>43</cp:revision>
  <dcterms:created xsi:type="dcterms:W3CDTF">2023-09-29T22:09:12Z</dcterms:created>
  <dcterms:modified xsi:type="dcterms:W3CDTF">2026-05-29T16:29:41Z</dcterms:modified>
</cp:coreProperties>
</file>