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1" r:id="rId3"/>
    <p:sldId id="341" r:id="rId4"/>
    <p:sldId id="342" r:id="rId5"/>
    <p:sldId id="344" r:id="rId6"/>
    <p:sldId id="345" r:id="rId7"/>
    <p:sldId id="370" r:id="rId8"/>
    <p:sldId id="346" r:id="rId9"/>
    <p:sldId id="347" r:id="rId10"/>
    <p:sldId id="348" r:id="rId11"/>
    <p:sldId id="349" r:id="rId12"/>
    <p:sldId id="361" r:id="rId13"/>
    <p:sldId id="360" r:id="rId14"/>
    <p:sldId id="352" r:id="rId15"/>
    <p:sldId id="353" r:id="rId16"/>
    <p:sldId id="362" r:id="rId17"/>
    <p:sldId id="354" r:id="rId18"/>
    <p:sldId id="355" r:id="rId19"/>
    <p:sldId id="363" r:id="rId20"/>
    <p:sldId id="356" r:id="rId21"/>
    <p:sldId id="357" r:id="rId22"/>
    <p:sldId id="364" r:id="rId23"/>
    <p:sldId id="365" r:id="rId24"/>
    <p:sldId id="367" r:id="rId25"/>
    <p:sldId id="358" r:id="rId26"/>
    <p:sldId id="359" r:id="rId27"/>
    <p:sldId id="368" r:id="rId28"/>
    <p:sldId id="369" r:id="rId29"/>
    <p:sldId id="366" r:id="rId30"/>
    <p:sldId id="340" r:id="rId31"/>
    <p:sldId id="309" r:id="rId32"/>
    <p:sldId id="31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535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7"/>
    <p:restoredTop sz="85068"/>
  </p:normalViewPr>
  <p:slideViewPr>
    <p:cSldViewPr snapToGrid="0">
      <p:cViewPr varScale="1">
        <p:scale>
          <a:sx n="107" d="100"/>
          <a:sy n="107" d="100"/>
        </p:scale>
        <p:origin x="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1CED8-93F4-5C45-930D-DA482871836B}" type="datetimeFigureOut">
              <a:rPr lang="en-US" smtClean="0"/>
              <a:t>6/23/24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21DF1-A213-3241-BC5D-397A4A3F9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9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these inherent to being on a boat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21DF1-A213-3241-BC5D-397A4A3F98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8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21DF1-A213-3241-BC5D-397A4A3F98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21DF1-A213-3241-BC5D-397A4A3F98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5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21DF1-A213-3241-BC5D-397A4A3F98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9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21DF1-A213-3241-BC5D-397A4A3F98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5B7F-9549-2B01-05E2-A34FB7AA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51948-3C58-F439-DE99-4DE0E714C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E9DD-D89F-1664-33EF-91CF98B1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6/23/24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75C4-5EC8-0210-CA91-52928663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C4E32-228F-E66B-5FF9-E79EE729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A0AF-E282-9932-157D-2F1EF513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59F7C-DC11-6972-029A-CE94F8EC0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6326C-D200-1931-7101-FA31E790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6/23/24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D2EE8-DF2F-22D2-7BF1-9D20A508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87BEB-4558-3C5D-0575-B45288D6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D8BAB-E786-D443-9A74-DC0FCD5DF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F070C-1972-8616-D2BE-FAFF60F59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F834E-BA62-07BA-D54C-DD483E5E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6/23/24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BAE3-9256-0A5D-C03F-BF95FBD1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252CD-672C-D2D7-E32F-9ED68B11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521209" y="365130"/>
            <a:ext cx="9096992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521212" y="1737363"/>
            <a:ext cx="11046171" cy="443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5288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6C66B4"/>
              </a:buClr>
              <a:buSzPts val="2800"/>
              <a:buFont typeface="Arial" panose="020B0604020202020204" pitchFamily="34" charset="0"/>
              <a:buChar char="•"/>
              <a:defRPr/>
            </a:lvl1pPr>
            <a:lvl2pPr marL="685783" lvl="1" indent="-28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TR"/>
              <a:buChar char="–"/>
              <a:defRPr/>
            </a:lvl2pPr>
            <a:lvl3pPr marL="1028674" lvl="2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EABAB"/>
              </a:buClr>
              <a:buSzPts val="20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2"/>
          </p:nvPr>
        </p:nvSpPr>
        <p:spPr>
          <a:xfrm>
            <a:off x="521209" y="1208636"/>
            <a:ext cx="9096992" cy="31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2300"/>
              <a:buNone/>
              <a:defRPr sz="1725" b="0" i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16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458A-E45D-89BD-C220-8059725A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7C93-C1C0-0BD2-CCED-9B2A0D5E8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40C3-36DA-1674-DC39-3A92B537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6/23/24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FCDFA-E6F2-DC75-FD17-0F603E01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FBF43-C90B-7B26-2A65-C646A6B5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96B0-CE9D-3F71-29B9-A80CBC9D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3EBD-AD01-B031-6710-8A05271B2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750C1-F196-0812-9516-624F9B46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6/23/24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13269-5F18-C520-9E08-3B9220FD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76A16-FDFA-C385-3005-27AA5A07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562A-CC03-45E1-E797-C3856A09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EB06-2680-D68A-4662-EBF4D2FEC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1F728-D27E-AED8-8286-04B514F6F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7D2BC-7426-55B4-B883-75822EE3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6/23/24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1FE87-38D3-092A-B0AD-562359BB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3DD5A-1DDC-16E3-2C1D-9858DC15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1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690B-D3E2-2D04-9311-0A06B815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D45F-EB78-B8E8-30C5-CF7DC3B2B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20264-351E-833A-6268-0600626E1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53390-BBA2-3BC1-66F0-C60EE0F40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5C46D-118E-1B03-0C0F-891EA8476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8EA49-6EDD-E34D-5764-46FEA02E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6/23/24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F4CD4-79E0-0D25-EC1B-B3C95F1C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1441D-45CF-ED44-C8CB-E3D71C4F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BB3B-F525-4BC5-90D8-98531901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8397A-5B60-137F-BD48-02F31CF3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6/23/24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2014A-9925-A19A-11D3-F34C6C66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480BE-5EC2-6D55-9243-B433F618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EA0DD-C808-8941-727E-3A0DDE3D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6/23/24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98EDF-3215-0627-0D1B-6A8408D2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D6AC-7D11-D3B5-83B2-1745A4E3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C6B2-ED15-ABD8-B0F5-D136EDC8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F91-54FF-5328-E834-BBD2D4B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C1241-0109-5048-39A1-5549372D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4958-FB61-3E1A-D847-D17ADFB4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6/23/24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5406B-2BD4-5179-4AFE-F8B435EA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4C6E5-9E08-4EA7-B77F-F8D8BDB9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C761-BE5F-FF8C-2A6A-E5A705DE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8E241-5896-900A-420F-167989439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7A884-87FB-A608-B307-5429366C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951D8-710F-A799-45ED-F40BF491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6/23/24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FC3B5-D6F9-5737-A4D6-3D4F87E1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A0CDB-5C30-BE6D-68C3-7CA8A342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86F2E-AE56-02E2-8004-278C30AC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F2DA9-B1C0-30D6-956B-8C6B2A19D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A5C4-1AA2-66ED-2C2B-EA59A62BA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6/23/24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28D2B-BCC3-5B0C-09BC-897A158F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2BA2A-09A2-5EBA-1C2B-7D61374EAB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534754" y="6403964"/>
            <a:ext cx="1122491" cy="2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rabun" pitchFamily="2" charset="-34"/>
          <a:ea typeface="+mj-ea"/>
          <a:cs typeface="Sarabun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dam@Shostack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2736-53AA-6A93-5A4B-C8849F447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Inherent Threats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8014-CA03-DF5E-E79D-26A7251C2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Adam Shostack</a:t>
            </a:r>
          </a:p>
          <a:p>
            <a:r>
              <a:rPr lang="en-US" dirty="0">
                <a:hlinkClick r:id="rId2"/>
              </a:rPr>
              <a:t>adam@shostack.org</a:t>
            </a:r>
            <a:endParaRPr lang="en-US" dirty="0"/>
          </a:p>
          <a:p>
            <a:r>
              <a:rPr lang="en-US" dirty="0" err="1"/>
              <a:t>infosec.exchange</a:t>
            </a:r>
            <a:r>
              <a:rPr lang="en-US" dirty="0"/>
              <a:t>/@</a:t>
            </a:r>
            <a:r>
              <a:rPr lang="en-US" dirty="0" err="1"/>
              <a:t>adamshostack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78A4F-3A4F-E9D8-33FF-F2589D00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AA09AB-A607-91B1-9D0B-AF15F089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3997" cy="4351338"/>
          </a:xfrm>
        </p:spPr>
        <p:txBody>
          <a:bodyPr/>
          <a:lstStyle/>
          <a:p>
            <a:r>
              <a:rPr lang="en-US" dirty="0"/>
              <a:t>Inherent: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existing in something as a permanent, essential, or characteristic attribute: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-apple-system"/>
              </a:rPr>
              <a:t>any form of mountaineering has its inherent dangers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</a:p>
          <a:p>
            <a:r>
              <a:rPr lang="en-US" dirty="0"/>
              <a:t>Intrinsic: Belonging naturally</a:t>
            </a:r>
          </a:p>
          <a:p>
            <a:r>
              <a:rPr lang="en-US" dirty="0"/>
              <a:t>Essential: Can’t be removed without fundamentally altering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7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C0034C-813B-2A87-294F-658E77F5E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995" y="1201463"/>
            <a:ext cx="7772400" cy="4096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F0752C-D5BB-61C7-B6A5-1DE6015C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vulns are obvious when you look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4009F-4F20-E382-91F3-31F78A0F4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266417"/>
          </a:xfrm>
        </p:spPr>
        <p:txBody>
          <a:bodyPr/>
          <a:lstStyle/>
          <a:p>
            <a:r>
              <a:rPr lang="en-US" dirty="0"/>
              <a:t>Path traversal</a:t>
            </a:r>
          </a:p>
          <a:p>
            <a:r>
              <a:rPr lang="en-US" dirty="0"/>
              <a:t>SQL Injection</a:t>
            </a:r>
          </a:p>
          <a:p>
            <a:r>
              <a:rPr lang="en-US" dirty="0"/>
              <a:t>Low system knowledge, low sec expertise vulns are why bug bounties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4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C442-35ED-13CC-1475-CD88B303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threats are obvious when you 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5B07-B9C1-FB99-51C0-C7CF3CDA5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08377" cy="4351338"/>
          </a:xfrm>
        </p:spPr>
        <p:txBody>
          <a:bodyPr>
            <a:normAutofit/>
          </a:bodyPr>
          <a:lstStyle/>
          <a:p>
            <a:r>
              <a:rPr lang="en-US" dirty="0"/>
              <a:t>The same logic applies</a:t>
            </a:r>
          </a:p>
          <a:p>
            <a:r>
              <a:rPr lang="en-US" dirty="0"/>
              <a:t>Security experts sometimes deride these as “trivial”</a:t>
            </a:r>
          </a:p>
          <a:p>
            <a:pPr lvl="1"/>
            <a:r>
              <a:rPr lang="en-US" dirty="0"/>
              <a:t>Don’t get to strut our stuff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blackhat</a:t>
            </a:r>
            <a:r>
              <a:rPr lang="en-US" dirty="0"/>
              <a:t> talk! 🤯</a:t>
            </a:r>
          </a:p>
          <a:p>
            <a:r>
              <a:rPr lang="en-US" dirty="0"/>
              <a:t>Attackers don’t care: </a:t>
            </a:r>
          </a:p>
          <a:p>
            <a:pPr lvl="1"/>
            <a:r>
              <a:rPr lang="en-US" dirty="0"/>
              <a:t>They’re probably easy to exploit</a:t>
            </a:r>
          </a:p>
          <a:p>
            <a:r>
              <a:rPr lang="en-US" dirty="0"/>
              <a:t>These can dominate threat modeling sessions</a:t>
            </a:r>
          </a:p>
          <a:p>
            <a:pPr lvl="1"/>
            <a:r>
              <a:rPr lang="en-US" dirty="0"/>
              <a:t>A good argument for teaching developers</a:t>
            </a:r>
          </a:p>
          <a:p>
            <a:pPr lvl="1"/>
            <a:r>
              <a:rPr lang="en-US" dirty="0"/>
              <a:t>See Jamie Dicken’s RSA talk (“We taught developers to threat model”)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1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6C2591-3525-E8DF-C536-0DF0A5FF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10678"/>
            <a:ext cx="7772400" cy="1447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8EF3D-5FC5-A6D5-8EB1-8A345217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A4738-77F6-2760-4FCD-6CD127E73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0083"/>
            <a:ext cx="10515600" cy="3136880"/>
          </a:xfrm>
        </p:spPr>
        <p:txBody>
          <a:bodyPr/>
          <a:lstStyle/>
          <a:p>
            <a:r>
              <a:rPr lang="en-US" dirty="0"/>
              <a:t>These are not perfectly distinct categories</a:t>
            </a:r>
          </a:p>
          <a:p>
            <a:r>
              <a:rPr lang="en-US" dirty="0"/>
              <a:t>(“All models are wrong, some models are useful”)</a:t>
            </a:r>
          </a:p>
          <a:p>
            <a:r>
              <a:rPr lang="en-US" dirty="0"/>
              <a:t>What’s more: issues can ossify and move to the right</a:t>
            </a:r>
          </a:p>
        </p:txBody>
      </p:sp>
    </p:spTree>
    <p:extLst>
      <p:ext uri="{BB962C8B-B14F-4D97-AF65-F5344CB8AC3E}">
        <p14:creationId xmlns:p14="http://schemas.microsoft.com/office/powerpoint/2010/main" val="310028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E9F3A-F77F-4143-ADB4-676B5E7F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23272-BB17-7AE3-73D7-909BB5114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  <a:p>
            <a:r>
              <a:rPr lang="en-US" dirty="0"/>
              <a:t>Usability</a:t>
            </a:r>
          </a:p>
          <a:p>
            <a:r>
              <a:rPr lang="en-US" dirty="0"/>
              <a:t>Machine learning: false positives/false negatives</a:t>
            </a:r>
          </a:p>
          <a:p>
            <a:r>
              <a:rPr lang="en-US" dirty="0"/>
              <a:t>Combability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3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A3C45-3505-A3FA-6A55-B4632581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0E5CC-F13C-C60F-CF75-195710C80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Bank apps transfer money</a:t>
            </a:r>
          </a:p>
          <a:p>
            <a:r>
              <a:rPr lang="en-US" dirty="0"/>
              <a:t>Connectivity carries threats</a:t>
            </a:r>
          </a:p>
          <a:p>
            <a:r>
              <a:rPr lang="en-US" dirty="0"/>
              <a:t>Systems with confidential data can leak it</a:t>
            </a:r>
          </a:p>
          <a:p>
            <a:r>
              <a:rPr lang="en-US" dirty="0"/>
              <a:t>Systems with value can have it stolen</a:t>
            </a:r>
          </a:p>
          <a:p>
            <a:r>
              <a:rPr lang="en-US" dirty="0"/>
              <a:t>Social software has social conflict</a:t>
            </a:r>
          </a:p>
          <a:p>
            <a:pPr lvl="1"/>
            <a:r>
              <a:rPr lang="en-US" dirty="0"/>
              <a:t>Obviously Twitter, Facebook</a:t>
            </a:r>
          </a:p>
          <a:p>
            <a:pPr lvl="1"/>
            <a:r>
              <a:rPr lang="en-US" dirty="0"/>
              <a:t>Reviews: Amazon, Yelp</a:t>
            </a:r>
          </a:p>
        </p:txBody>
      </p:sp>
    </p:spTree>
    <p:extLst>
      <p:ext uri="{BB962C8B-B14F-4D97-AF65-F5344CB8AC3E}">
        <p14:creationId xmlns:p14="http://schemas.microsoft.com/office/powerpoint/2010/main" val="160052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3538-7C98-EA69-1F16-664B9257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09ADEE-331F-3CB1-7EB6-4643201BC4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593"/>
            <a:ext cx="12288644" cy="73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996A9-A1A0-ED4A-5218-6B5FE7325B2F}"/>
              </a:ext>
            </a:extLst>
          </p:cNvPr>
          <p:cNvSpPr txBox="1"/>
          <p:nvPr/>
        </p:nvSpPr>
        <p:spPr>
          <a:xfrm>
            <a:off x="5723906" y="365125"/>
            <a:ext cx="6236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arabun" pitchFamily="2" charset="-34"/>
                <a:cs typeface="Sarabun" pitchFamily="2" charset="-34"/>
              </a:rPr>
              <a:t>A ship in harbor is safe — </a:t>
            </a:r>
          </a:p>
          <a:p>
            <a:r>
              <a:rPr lang="en-US" sz="4000" dirty="0">
                <a:solidFill>
                  <a:schemeClr val="bg1"/>
                </a:solidFill>
                <a:latin typeface="Sarabun" pitchFamily="2" charset="-34"/>
                <a:cs typeface="Sarabun" pitchFamily="2" charset="-34"/>
              </a:rPr>
              <a:t>but that’s not </a:t>
            </a:r>
          </a:p>
          <a:p>
            <a:r>
              <a:rPr lang="en-US" sz="4000" dirty="0">
                <a:solidFill>
                  <a:schemeClr val="bg1"/>
                </a:solidFill>
                <a:latin typeface="Sarabun" pitchFamily="2" charset="-34"/>
                <a:cs typeface="Sarabun" pitchFamily="2" charset="-34"/>
              </a:rPr>
              <a:t>what ships are for</a:t>
            </a:r>
          </a:p>
        </p:txBody>
      </p:sp>
    </p:spTree>
    <p:extLst>
      <p:ext uri="{BB962C8B-B14F-4D97-AF65-F5344CB8AC3E}">
        <p14:creationId xmlns:p14="http://schemas.microsoft.com/office/powerpoint/2010/main" val="141259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C3738-F25D-A606-3A9D-F9BF9BF5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inherent threats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DA11F-F959-904D-B8AE-2247FB2AD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2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B7E8B6-8AD3-D5DB-C07C-AE2B02A9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controls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D439C5-93F9-AD20-DBEE-C14DEE5CC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Accidental threats can often be prevented</a:t>
            </a:r>
          </a:p>
          <a:p>
            <a:r>
              <a:rPr lang="en-US" dirty="0"/>
              <a:t>Tradeoffs are informed by detection</a:t>
            </a:r>
          </a:p>
          <a:p>
            <a:pPr lvl="1"/>
            <a:r>
              <a:rPr lang="en-US" dirty="0"/>
              <a:t>“Wait and see” (requires seeing!)</a:t>
            </a:r>
          </a:p>
          <a:p>
            <a:pPr lvl="1"/>
            <a:r>
              <a:rPr lang="en-US" dirty="0"/>
              <a:t>You might have a plan but it has downsides</a:t>
            </a:r>
          </a:p>
          <a:p>
            <a:pPr lvl="1"/>
            <a:r>
              <a:rPr lang="en-US" dirty="0"/>
              <a:t>You might have a bag of tricks</a:t>
            </a:r>
          </a:p>
          <a:p>
            <a:r>
              <a:rPr lang="en-US" dirty="0"/>
              <a:t>Inherent leads to both:</a:t>
            </a:r>
          </a:p>
          <a:p>
            <a:pPr lvl="1"/>
            <a:r>
              <a:rPr lang="en-US" dirty="0"/>
              <a:t>Technical controls for detection and response</a:t>
            </a:r>
          </a:p>
          <a:p>
            <a:pPr lvl="1"/>
            <a:r>
              <a:rPr lang="en-US" dirty="0"/>
              <a:t>Business risk acceptance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00FE-A7A1-A4AE-9D93-424C8B73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DE517E-E6DD-88C2-1525-28281131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70" y="874300"/>
            <a:ext cx="11594060" cy="51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7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8E1AB0-2CC0-328C-1A50-3AAD57815CC1}"/>
              </a:ext>
            </a:extLst>
          </p:cNvPr>
          <p:cNvSpPr/>
          <p:nvPr/>
        </p:nvSpPr>
        <p:spPr>
          <a:xfrm>
            <a:off x="4953000" y="6187944"/>
            <a:ext cx="2362200" cy="670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4FC708-EC18-2AE3-BE0B-D3AB9E0E01B9}"/>
              </a:ext>
            </a:extLst>
          </p:cNvPr>
          <p:cNvSpPr/>
          <p:nvPr/>
        </p:nvSpPr>
        <p:spPr>
          <a:xfrm>
            <a:off x="4648200" y="1189008"/>
            <a:ext cx="3352800" cy="5227572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46424-8FEA-8702-22E1-B7446DD8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6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 Adam </a:t>
            </a:r>
            <a:r>
              <a:rPr lang="en-US" dirty="0" err="1"/>
              <a:t>Shostack</a:t>
            </a:r>
            <a:endParaRPr lang="en-US" dirty="0"/>
          </a:p>
        </p:txBody>
      </p:sp>
      <p:pic>
        <p:nvPicPr>
          <p:cNvPr id="6" name="Google Shape;122;p9">
            <a:extLst>
              <a:ext uri="{FF2B5EF4-FFF2-40B4-BE49-F238E27FC236}">
                <a16:creationId xmlns:a16="http://schemas.microsoft.com/office/drawing/2014/main" id="{1CFFAB2C-9D05-6C09-0673-FE92468B90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833" t="5264" r="5864" b="5264"/>
          <a:stretch/>
        </p:blipFill>
        <p:spPr>
          <a:xfrm>
            <a:off x="5205292" y="1418561"/>
            <a:ext cx="2255827" cy="123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7;p9">
            <a:extLst>
              <a:ext uri="{FF2B5EF4-FFF2-40B4-BE49-F238E27FC236}">
                <a16:creationId xmlns:a16="http://schemas.microsoft.com/office/drawing/2014/main" id="{7602BCFD-C3C0-374C-A25C-9D27977410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653" t="2365" r="9579" b="-2364"/>
          <a:stretch/>
        </p:blipFill>
        <p:spPr>
          <a:xfrm>
            <a:off x="5017807" y="3013799"/>
            <a:ext cx="2630795" cy="1515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0" name="Google Shape;123;p9">
            <a:extLst>
              <a:ext uri="{FF2B5EF4-FFF2-40B4-BE49-F238E27FC236}">
                <a16:creationId xmlns:a16="http://schemas.microsoft.com/office/drawing/2014/main" id="{5BCBFBA3-4A60-8A1E-110B-156E62CF1E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6969" y="3405214"/>
            <a:ext cx="3352800" cy="79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1;p9" descr="Image result for elevation of privilege cards">
            <a:extLst>
              <a:ext uri="{FF2B5EF4-FFF2-40B4-BE49-F238E27FC236}">
                <a16:creationId xmlns:a16="http://schemas.microsoft.com/office/drawing/2014/main" id="{80EAB70E-BD6E-96CC-50DA-65011A6B9B5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906" y="3881646"/>
            <a:ext cx="1348520" cy="12945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5" name="Google Shape;120;p9">
            <a:extLst>
              <a:ext uri="{FF2B5EF4-FFF2-40B4-BE49-F238E27FC236}">
                <a16:creationId xmlns:a16="http://schemas.microsoft.com/office/drawing/2014/main" id="{EA068209-86BB-5646-7CD9-682486E1A96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4252" y="1499413"/>
            <a:ext cx="1973515" cy="224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6;p9">
            <a:extLst>
              <a:ext uri="{FF2B5EF4-FFF2-40B4-BE49-F238E27FC236}">
                <a16:creationId xmlns:a16="http://schemas.microsoft.com/office/drawing/2014/main" id="{7D587934-BC17-E7A9-19CF-F51F1DB686E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8477" y="4212486"/>
            <a:ext cx="1973515" cy="12481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F0CC26-C937-20CE-E4D7-F9663442D4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06" y="1397395"/>
            <a:ext cx="1599973" cy="224980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D601CB1A-9788-928A-1BDB-01708221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956839"/>
            <a:ext cx="14351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290B3E2-4D24-5080-996C-A92109947B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254" y="5791445"/>
            <a:ext cx="2616738" cy="5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5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8812-E365-84D0-BFD5-B3920074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security and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BF9D-A0D3-F2A0-580E-EE5AFEE28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Businesses take risks all the time, from tactical to strategic</a:t>
            </a:r>
          </a:p>
          <a:p>
            <a:r>
              <a:rPr lang="en-US" dirty="0"/>
              <a:t>Inherent threats may require risk acceptance</a:t>
            </a:r>
          </a:p>
          <a:p>
            <a:r>
              <a:rPr lang="en-US" dirty="0"/>
              <a:t>The “compatibility” tradeoff is predictable</a:t>
            </a:r>
          </a:p>
          <a:p>
            <a:pPr lvl="1"/>
            <a:r>
              <a:rPr lang="en-US" dirty="0"/>
              <a:t>Your APIs, file formats, message formats + protocols</a:t>
            </a:r>
          </a:p>
          <a:p>
            <a:pPr lvl="1"/>
            <a:r>
              <a:rPr lang="en-US" dirty="0"/>
              <a:t>Ensuring good threat modeling here has dramatic payoff</a:t>
            </a:r>
          </a:p>
          <a:p>
            <a:pPr lvl="1"/>
            <a:r>
              <a:rPr lang="en-US" dirty="0"/>
              <a:t>Not threat modeling effectively leads to years of 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7C7E4-2650-7A0D-9A7C-0515840C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threat modeling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A63D4-7F29-36B1-90F8-533688752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46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DC45B0-2603-C04F-53D7-9B5868D2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Really simple models are great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967E73-A80B-7FF0-14D5-0F8099370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49638" cy="4351338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Complex system -&gt; complex model?</a:t>
            </a:r>
          </a:p>
          <a:p>
            <a:pPr lvl="1"/>
            <a:r>
              <a:rPr lang="en-US" dirty="0"/>
              <a:t>No!</a:t>
            </a:r>
          </a:p>
          <a:p>
            <a:pPr lvl="1"/>
            <a:r>
              <a:rPr lang="en-US" dirty="0"/>
              <a:t>Modeling is about abstraction</a:t>
            </a:r>
          </a:p>
          <a:p>
            <a:pPr lvl="1"/>
            <a:r>
              <a:rPr lang="en-US" dirty="0"/>
              <a:t>Great models let you see crucial details?</a:t>
            </a:r>
          </a:p>
          <a:p>
            <a:pPr lvl="1"/>
            <a:r>
              <a:rPr lang="en-US" dirty="0"/>
              <a:t>Great models focus our attention on crucial details!</a:t>
            </a:r>
          </a:p>
          <a:p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A9DC580-C64C-1383-E695-4EEDAED20EDB}"/>
              </a:ext>
            </a:extLst>
          </p:cNvPr>
          <p:cNvSpPr/>
          <p:nvPr/>
        </p:nvSpPr>
        <p:spPr>
          <a:xfrm>
            <a:off x="6850202" y="1947554"/>
            <a:ext cx="1805049" cy="6887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B8F736-8C7B-D552-FD83-96634D4AE4EE}"/>
              </a:ext>
            </a:extLst>
          </p:cNvPr>
          <p:cNvSpPr/>
          <p:nvPr/>
        </p:nvSpPr>
        <p:spPr>
          <a:xfrm>
            <a:off x="9832769" y="1935678"/>
            <a:ext cx="1521031" cy="688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Their LLM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452AF-17AB-826A-FA94-5C59338A0259}"/>
              </a:ext>
            </a:extLst>
          </p:cNvPr>
          <p:cNvSpPr/>
          <p:nvPr/>
        </p:nvSpPr>
        <p:spPr>
          <a:xfrm>
            <a:off x="9584376" y="1569739"/>
            <a:ext cx="2113808" cy="1444398"/>
          </a:xfrm>
          <a:prstGeom prst="rect">
            <a:avLst/>
          </a:prstGeom>
          <a:solidFill>
            <a:srgbClr val="DAE3F3">
              <a:alpha val="49020"/>
            </a:srgb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  <a:latin typeface="Sarabun" pitchFamily="2" charset="-34"/>
                <a:cs typeface="Sarabun" pitchFamily="2" charset="-34"/>
              </a:rPr>
              <a:t>Untested startup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12EE75-0E12-D37C-B753-41E5570F935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655251" y="2291938"/>
            <a:ext cx="11775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67D026-9230-7F73-0EB8-A2ABE3528FA4}"/>
              </a:ext>
            </a:extLst>
          </p:cNvPr>
          <p:cNvSpPr txBox="1"/>
          <p:nvPr/>
        </p:nvSpPr>
        <p:spPr>
          <a:xfrm>
            <a:off x="8779448" y="1935678"/>
            <a:ext cx="861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Secrets</a:t>
            </a:r>
          </a:p>
        </p:txBody>
      </p:sp>
    </p:spTree>
    <p:extLst>
      <p:ext uri="{BB962C8B-B14F-4D97-AF65-F5344CB8AC3E}">
        <p14:creationId xmlns:p14="http://schemas.microsoft.com/office/powerpoint/2010/main" val="4256137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AAD0-E65C-C659-1BB0-130A8350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note: Great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FF9A-71AA-33CE-DE62-3EDC28146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great models focus our attention on crucial details</a:t>
            </a:r>
          </a:p>
          <a:p>
            <a:r>
              <a:rPr lang="en-US" dirty="0"/>
              <a:t>It’s easy to conflate model complexity with quality</a:t>
            </a:r>
          </a:p>
          <a:p>
            <a:r>
              <a:rPr lang="en-US" dirty="0"/>
              <a:t>It’s easy to conflate model depth with quality</a:t>
            </a:r>
          </a:p>
          <a:p>
            <a:r>
              <a:rPr lang="en-US" dirty="0"/>
              <a:t>We spend a lot of time teaching people to value utility</a:t>
            </a:r>
          </a:p>
          <a:p>
            <a:pPr lvl="1"/>
            <a:r>
              <a:rPr lang="en-US" dirty="0"/>
              <a:t>“Some models are useful”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76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E8E1-693C-04A8-B7ED-83B8BB1A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example: Shostack + Associates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5B6715-70CA-6F86-FB2C-DFCED2AD5D0D}"/>
              </a:ext>
            </a:extLst>
          </p:cNvPr>
          <p:cNvSpPr/>
          <p:nvPr/>
        </p:nvSpPr>
        <p:spPr>
          <a:xfrm>
            <a:off x="4149436" y="3161805"/>
            <a:ext cx="1650670" cy="534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arabun" pitchFamily="2" charset="-34"/>
                <a:cs typeface="Sarabun" pitchFamily="2" charset="-34"/>
              </a:rPr>
              <a:t>Hubspot</a:t>
            </a:r>
            <a:endParaRPr lang="en-US" dirty="0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2F431-75E8-9893-3F18-B1449C30B786}"/>
              </a:ext>
            </a:extLst>
          </p:cNvPr>
          <p:cNvSpPr/>
          <p:nvPr/>
        </p:nvSpPr>
        <p:spPr>
          <a:xfrm>
            <a:off x="6766956" y="2040576"/>
            <a:ext cx="1650670" cy="534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arabun" pitchFamily="2" charset="-34"/>
                <a:cs typeface="Sarabun" pitchFamily="2" charset="-34"/>
              </a:rPr>
              <a:t>Thinkific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 LMS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A71B64A-315F-2C9E-7298-EF8B44890597}"/>
              </a:ext>
            </a:extLst>
          </p:cNvPr>
          <p:cNvSpPr/>
          <p:nvPr/>
        </p:nvSpPr>
        <p:spPr>
          <a:xfrm>
            <a:off x="903515" y="2040576"/>
            <a:ext cx="1650670" cy="534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Staff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13E2D-DDE2-721D-5C0F-18DFAF0F90D3}"/>
              </a:ext>
            </a:extLst>
          </p:cNvPr>
          <p:cNvSpPr/>
          <p:nvPr/>
        </p:nvSpPr>
        <p:spPr>
          <a:xfrm>
            <a:off x="6766956" y="3161805"/>
            <a:ext cx="1650670" cy="534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Slack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9A66F6-27F1-FA43-A66E-4D3AF6EC5FF7}"/>
              </a:ext>
            </a:extLst>
          </p:cNvPr>
          <p:cNvSpPr/>
          <p:nvPr/>
        </p:nvSpPr>
        <p:spPr>
          <a:xfrm>
            <a:off x="6766956" y="4283034"/>
            <a:ext cx="1650670" cy="534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Zoom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ACB2B13-CCA7-20C2-A303-90052C299B7D}"/>
              </a:ext>
            </a:extLst>
          </p:cNvPr>
          <p:cNvSpPr/>
          <p:nvPr/>
        </p:nvSpPr>
        <p:spPr>
          <a:xfrm>
            <a:off x="9498280" y="2040576"/>
            <a:ext cx="1650670" cy="534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Customers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0536A-12C1-FDAD-E60B-370FEA097BE6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2554185" y="2307771"/>
            <a:ext cx="42127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AA8047-426B-BBF9-4045-465C3D4E824E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5800106" y="2307771"/>
            <a:ext cx="966850" cy="1121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BEB0C4-7143-1FBB-0686-03EE61BE3969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5800106" y="3429000"/>
            <a:ext cx="966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D38748-1756-93AC-EB99-71D586ED07B3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7592291" y="3696195"/>
            <a:ext cx="0" cy="586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95B5B4-9B34-F53F-8A28-F5345455AE98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7592291" y="2574966"/>
            <a:ext cx="0" cy="586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A69BC6F-D6E9-B8B3-2F29-E2452D1C0BE7}"/>
              </a:ext>
            </a:extLst>
          </p:cNvPr>
          <p:cNvCxnSpPr>
            <a:stCxn id="5" idx="3"/>
            <a:endCxn id="10" idx="1"/>
          </p:cNvCxnSpPr>
          <p:nvPr/>
        </p:nvCxnSpPr>
        <p:spPr>
          <a:xfrm>
            <a:off x="8417626" y="2307771"/>
            <a:ext cx="108065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8D01E91-DA65-1B5D-D3D9-534EFE16A997}"/>
              </a:ext>
            </a:extLst>
          </p:cNvPr>
          <p:cNvSpPr/>
          <p:nvPr/>
        </p:nvSpPr>
        <p:spPr>
          <a:xfrm>
            <a:off x="3503221" y="1690687"/>
            <a:ext cx="5747657" cy="424696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  <a:latin typeface="Sarabun" pitchFamily="2" charset="-34"/>
                <a:cs typeface="Sarabun" pitchFamily="2" charset="-34"/>
              </a:rPr>
              <a:t>SaaS providers (mutually distrustful)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C77CC1-278B-2DF4-7825-F073CE8F87FD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8417626" y="2307771"/>
            <a:ext cx="1080654" cy="112122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C07012-8FDD-2B48-4D55-D1B9CF8BF78C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8417626" y="2307771"/>
            <a:ext cx="1080654" cy="224245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A5C001B-776D-D3E1-8BDA-F5EE8B25D84A}"/>
              </a:ext>
            </a:extLst>
          </p:cNvPr>
          <p:cNvSpPr/>
          <p:nvPr/>
        </p:nvSpPr>
        <p:spPr>
          <a:xfrm>
            <a:off x="6234546" y="1843088"/>
            <a:ext cx="2921330" cy="348893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  <a:latin typeface="Sarabun" pitchFamily="2" charset="-34"/>
                <a:cs typeface="Sarabun" pitchFamily="2" charset="-34"/>
              </a:rPr>
              <a:t>Course delivery</a:t>
            </a:r>
          </a:p>
        </p:txBody>
      </p:sp>
    </p:spTree>
    <p:extLst>
      <p:ext uri="{BB962C8B-B14F-4D97-AF65-F5344CB8AC3E}">
        <p14:creationId xmlns:p14="http://schemas.microsoft.com/office/powerpoint/2010/main" val="2013167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2CE59-BE85-E3A6-2371-B06F8DAD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inventory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50A4DF-4051-9E60-22B5-18C5757DE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5727" cy="4351338"/>
          </a:xfrm>
        </p:spPr>
        <p:txBody>
          <a:bodyPr/>
          <a:lstStyle/>
          <a:p>
            <a:r>
              <a:rPr lang="en-US" dirty="0"/>
              <a:t>One really simple model per app</a:t>
            </a:r>
          </a:p>
          <a:p>
            <a:r>
              <a:rPr lang="en-US" dirty="0"/>
              <a:t>Only the inherent threats</a:t>
            </a:r>
          </a:p>
          <a:p>
            <a:pPr lvl="1"/>
            <a:r>
              <a:rPr lang="en-US" dirty="0"/>
              <a:t>Accidental threats make it easy to exploit inherent threats</a:t>
            </a:r>
          </a:p>
          <a:p>
            <a:pPr lvl="1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1639C0E-9F3E-88E9-626A-D678D582151B}"/>
              </a:ext>
            </a:extLst>
          </p:cNvPr>
          <p:cNvSpPr/>
          <p:nvPr/>
        </p:nvSpPr>
        <p:spPr>
          <a:xfrm>
            <a:off x="6718584" y="1947554"/>
            <a:ext cx="1805049" cy="6887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Staff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AD59A-BB47-7AF8-21FB-96000E3306C9}"/>
              </a:ext>
            </a:extLst>
          </p:cNvPr>
          <p:cNvSpPr/>
          <p:nvPr/>
        </p:nvSpPr>
        <p:spPr>
          <a:xfrm>
            <a:off x="9832769" y="1935678"/>
            <a:ext cx="1521031" cy="688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HR DB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C916AA-E82C-2BF2-B0D1-BE674FF23385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523633" y="2291938"/>
            <a:ext cx="11775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6231DD-49B0-4C49-9C0F-F7CAFD5843F5}"/>
              </a:ext>
            </a:extLst>
          </p:cNvPr>
          <p:cNvSpPr txBox="1"/>
          <p:nvPr/>
        </p:nvSpPr>
        <p:spPr>
          <a:xfrm>
            <a:off x="8523633" y="1836726"/>
            <a:ext cx="133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 reviews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7D5689-8806-5131-4BCD-9A5B5C6A7498}"/>
              </a:ext>
            </a:extLst>
          </p:cNvPr>
          <p:cNvCxnSpPr>
            <a:cxnSpLocks/>
          </p:cNvCxnSpPr>
          <p:nvPr/>
        </p:nvCxnSpPr>
        <p:spPr>
          <a:xfrm flipH="1">
            <a:off x="8523633" y="2426876"/>
            <a:ext cx="1309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2CCB979-E409-BE02-7438-318C3CBA0011}"/>
              </a:ext>
            </a:extLst>
          </p:cNvPr>
          <p:cNvSpPr txBox="1"/>
          <p:nvPr/>
        </p:nvSpPr>
        <p:spPr>
          <a:xfrm>
            <a:off x="8523633" y="2415423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Raises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E6083BF-51C2-9C43-EFCE-E5E35F740D92}"/>
              </a:ext>
            </a:extLst>
          </p:cNvPr>
          <p:cNvSpPr/>
          <p:nvPr/>
        </p:nvSpPr>
        <p:spPr>
          <a:xfrm>
            <a:off x="6742698" y="3383601"/>
            <a:ext cx="1805049" cy="6887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Staff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6A84B74D-7CC2-4FFE-82FA-A3537EFE2568}"/>
              </a:ext>
            </a:extLst>
          </p:cNvPr>
          <p:cNvSpPr/>
          <p:nvPr/>
        </p:nvSpPr>
        <p:spPr>
          <a:xfrm>
            <a:off x="9856883" y="3371725"/>
            <a:ext cx="1521031" cy="68876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arabun" pitchFamily="2" charset="-34"/>
                <a:cs typeface="Sarabun" pitchFamily="2" charset="-34"/>
              </a:rPr>
              <a:t>HR DB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995F8A-FD27-AD3A-368C-0D1F4EF06982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8547747" y="3727985"/>
            <a:ext cx="11775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2D30C32-4E0B-7703-FA0E-B324BB45720A}"/>
              </a:ext>
            </a:extLst>
          </p:cNvPr>
          <p:cNvSpPr txBox="1"/>
          <p:nvPr/>
        </p:nvSpPr>
        <p:spPr>
          <a:xfrm>
            <a:off x="8547747" y="3272773"/>
            <a:ext cx="133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 reviews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3204BA-8870-5784-8747-663935931BF6}"/>
              </a:ext>
            </a:extLst>
          </p:cNvPr>
          <p:cNvCxnSpPr>
            <a:cxnSpLocks/>
          </p:cNvCxnSpPr>
          <p:nvPr/>
        </p:nvCxnSpPr>
        <p:spPr>
          <a:xfrm flipH="1">
            <a:off x="8547747" y="3862923"/>
            <a:ext cx="1309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58DA16F-4FDB-4783-F0C0-87A213DD5CDA}"/>
              </a:ext>
            </a:extLst>
          </p:cNvPr>
          <p:cNvSpPr txBox="1"/>
          <p:nvPr/>
        </p:nvSpPr>
        <p:spPr>
          <a:xfrm>
            <a:off x="8547747" y="385147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Raises</a:t>
            </a:r>
          </a:p>
        </p:txBody>
      </p:sp>
    </p:spTree>
    <p:extLst>
      <p:ext uri="{BB962C8B-B14F-4D97-AF65-F5344CB8AC3E}">
        <p14:creationId xmlns:p14="http://schemas.microsoft.com/office/powerpoint/2010/main" val="1463966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E112-AC68-AA9C-8136-242FD5794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Thresholds for deeper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937EC-C20A-60A7-9C25-81E062C5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03379" cy="4667250"/>
          </a:xfrm>
        </p:spPr>
        <p:txBody>
          <a:bodyPr>
            <a:normAutofit/>
          </a:bodyPr>
          <a:lstStyle/>
          <a:p>
            <a:r>
              <a:rPr lang="en-US" dirty="0"/>
              <a:t>Steal money</a:t>
            </a:r>
          </a:p>
          <a:p>
            <a:r>
              <a:rPr lang="en-US" dirty="0"/>
              <a:t>Steal high value data</a:t>
            </a:r>
          </a:p>
          <a:p>
            <a:pPr lvl="1"/>
            <a:r>
              <a:rPr lang="en-US" dirty="0"/>
              <a:t>Personally sensitive, corporate/partner secrets</a:t>
            </a:r>
          </a:p>
          <a:p>
            <a:r>
              <a:rPr lang="en-US" dirty="0"/>
              <a:t>Break the business</a:t>
            </a:r>
          </a:p>
          <a:p>
            <a:pPr lvl="1"/>
            <a:r>
              <a:rPr lang="en-US" dirty="0"/>
              <a:t>Ransomware is a great business model — but dumb</a:t>
            </a:r>
          </a:p>
          <a:p>
            <a:pPr lvl="1"/>
            <a:r>
              <a:rPr lang="en-US" dirty="0"/>
              <a:t>Imagine low, slow tampering </a:t>
            </a:r>
          </a:p>
        </p:txBody>
      </p:sp>
    </p:spTree>
    <p:extLst>
      <p:ext uri="{BB962C8B-B14F-4D97-AF65-F5344CB8AC3E}">
        <p14:creationId xmlns:p14="http://schemas.microsoft.com/office/powerpoint/2010/main" val="3774773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5847-3FFE-F592-A56B-5402E51D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investigation driven by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55A39-1F59-E52B-5BF9-6A46DA339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slide shows availability, confidentiality and integrity</a:t>
            </a:r>
          </a:p>
          <a:p>
            <a:r>
              <a:rPr lang="en-US" dirty="0"/>
              <a:t>Non-repudiation is also important, </a:t>
            </a:r>
            <a:r>
              <a:rPr lang="en-US" dirty="0" err="1"/>
              <a:t>authN</a:t>
            </a:r>
            <a:r>
              <a:rPr lang="en-US" dirty="0"/>
              <a:t> + </a:t>
            </a:r>
            <a:r>
              <a:rPr lang="en-US" dirty="0" err="1"/>
              <a:t>authZ</a:t>
            </a:r>
            <a:r>
              <a:rPr lang="en-US" dirty="0"/>
              <a:t> support these properties</a:t>
            </a:r>
          </a:p>
          <a:p>
            <a:r>
              <a:rPr lang="en-US" dirty="0"/>
              <a:t>Classic STRIDE threats matter deeply</a:t>
            </a:r>
          </a:p>
          <a:p>
            <a:r>
              <a:rPr lang="en-US" dirty="0"/>
              <a:t>These are like “risk” but not quantified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5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A7D6-9F91-03D2-D49C-37559E37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models enable inclusivity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2842D-2BC1-1E07-3FAF-699F35C03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“Even your executives” can understand and participate</a:t>
            </a:r>
          </a:p>
          <a:p>
            <a:r>
              <a:rPr lang="en-US" dirty="0"/>
              <a:t>The Four Question Framework is an inclusive language</a:t>
            </a:r>
          </a:p>
        </p:txBody>
      </p:sp>
    </p:spTree>
    <p:extLst>
      <p:ext uri="{BB962C8B-B14F-4D97-AF65-F5344CB8AC3E}">
        <p14:creationId xmlns:p14="http://schemas.microsoft.com/office/powerpoint/2010/main" val="1385863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A602-D5A1-013F-F8AE-4C8419A6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threat modeling via inherent threats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B9226-1D67-6625-A88D-095DA4C5A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fast models can get a grip on the key business</a:t>
            </a:r>
          </a:p>
          <a:p>
            <a:r>
              <a:rPr lang="en-US" dirty="0"/>
              <a:t>For many apps, no one can draw even a simple model</a:t>
            </a:r>
          </a:p>
          <a:p>
            <a:r>
              <a:rPr lang="en-US" dirty="0"/>
              <a:t>How can you secure things you don’t understand?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8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3538-7C98-EA69-1F16-664B9257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09ADEE-331F-3CB1-7EB6-4643201BC4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593"/>
            <a:ext cx="12288644" cy="73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58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8D72-E45C-6748-9BE6-457207FB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82FF-8739-257F-FE04-24F8EE96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threats are more inherent than others</a:t>
            </a:r>
          </a:p>
          <a:p>
            <a:r>
              <a:rPr lang="en-US" dirty="0"/>
              <a:t>Awareness lets us anticipate which ones will be hard to address</a:t>
            </a:r>
          </a:p>
          <a:p>
            <a:r>
              <a:rPr lang="en-US" dirty="0"/>
              <a:t>Thinking about inherent threats illustrates how to scale</a:t>
            </a:r>
          </a:p>
          <a:p>
            <a:r>
              <a:rPr lang="en-US" dirty="0"/>
              <a:t>Free whitepaper at </a:t>
            </a:r>
            <a:r>
              <a:rPr lang="en-US" dirty="0" err="1"/>
              <a:t>shostack.org</a:t>
            </a:r>
            <a:r>
              <a:rPr lang="en-US" dirty="0"/>
              <a:t>/whitepapers</a:t>
            </a:r>
          </a:p>
        </p:txBody>
      </p:sp>
    </p:spTree>
    <p:extLst>
      <p:ext uri="{BB962C8B-B14F-4D97-AF65-F5344CB8AC3E}">
        <p14:creationId xmlns:p14="http://schemas.microsoft.com/office/powerpoint/2010/main" val="1736610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45E9-3747-71E4-B597-F62EA4F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FD4A-3706-E73A-48E8-21673D34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53267"/>
            <a:ext cx="12192000" cy="4439603"/>
          </a:xfrm>
        </p:spPr>
        <p:txBody>
          <a:bodyPr>
            <a:normAutofit/>
          </a:bodyPr>
          <a:lstStyle/>
          <a:p>
            <a:pPr marL="38099" indent="0" algn="ctr">
              <a:buNone/>
            </a:pPr>
            <a:r>
              <a:rPr lang="en-US" sz="96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5AF59-7AFD-EBFB-10A4-03B5C14F452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56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45E9-3747-71E4-B597-F62EA4F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FD4A-3706-E73A-48E8-21673D34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3686" y="2971800"/>
            <a:ext cx="8284627" cy="4439603"/>
          </a:xfrm>
        </p:spPr>
        <p:txBody>
          <a:bodyPr>
            <a:normAutofit/>
          </a:bodyPr>
          <a:lstStyle/>
          <a:p>
            <a:pPr marL="38099" indent="0">
              <a:buNone/>
            </a:pPr>
            <a:r>
              <a:rPr lang="en-US" sz="4000" dirty="0"/>
              <a:t>Questions?</a:t>
            </a:r>
          </a:p>
          <a:p>
            <a:pPr marL="38099" indent="0">
              <a:buNone/>
            </a:pPr>
            <a:r>
              <a:rPr lang="en-US" sz="4000" dirty="0"/>
              <a:t>Now or</a:t>
            </a:r>
          </a:p>
          <a:p>
            <a:pPr marL="38099" indent="0">
              <a:buNone/>
            </a:pPr>
            <a:r>
              <a:rPr lang="en-US" sz="4000" dirty="0" err="1"/>
              <a:t>adam@shostack.org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5AF59-7AFD-EBFB-10A4-03B5C14F452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AA8F6-E3C5-22D0-E600-5C80A5D7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Inherent threats getting on a boat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FE20C-D5E5-F945-5878-CD2D03282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Getting wet</a:t>
            </a:r>
          </a:p>
          <a:p>
            <a:r>
              <a:rPr lang="en-US" dirty="0"/>
              <a:t>Getting seasick</a:t>
            </a:r>
          </a:p>
          <a:p>
            <a:r>
              <a:rPr lang="en-US" dirty="0"/>
              <a:t>Falling overboard</a:t>
            </a:r>
          </a:p>
          <a:p>
            <a:r>
              <a:rPr lang="en-US" dirty="0"/>
              <a:t>Boat sinks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DC182-245F-F29B-54B5-4A111808A0BD}"/>
              </a:ext>
            </a:extLst>
          </p:cNvPr>
          <p:cNvSpPr txBox="1"/>
          <p:nvPr/>
        </p:nvSpPr>
        <p:spPr>
          <a:xfrm>
            <a:off x="838201" y="5700155"/>
            <a:ext cx="10515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rabun" pitchFamily="2" charset="-34"/>
                <a:cs typeface="Sarabun" pitchFamily="2" charset="-34"/>
              </a:rPr>
              <a:t>The lawyers insist that this list for ILLUSTRATIVE PURPOSES ONLY, and you should figure it out for yourself</a:t>
            </a:r>
          </a:p>
        </p:txBody>
      </p:sp>
    </p:spTree>
    <p:extLst>
      <p:ext uri="{BB962C8B-B14F-4D97-AF65-F5344CB8AC3E}">
        <p14:creationId xmlns:p14="http://schemas.microsoft.com/office/powerpoint/2010/main" val="411319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38D2-3B11-73F0-FFB5-D3AD4D9B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“What are we going to do about it?”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C25FA-66F3-9F2F-BDDA-6C93B48EF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to address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24F49-4088-C54A-F11C-E50865DC26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Lock your S3 bucket</a:t>
            </a:r>
          </a:p>
          <a:p>
            <a:r>
              <a:rPr lang="en-US" dirty="0"/>
              <a:t>Use a local temp directory</a:t>
            </a:r>
          </a:p>
          <a:p>
            <a:r>
              <a:rPr lang="en-US" dirty="0"/>
              <a:t>Use prepared statements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56D6F-9546-6410-5DF2-FA4CB7715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Hard to address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450EF-A33A-0A80-1A9F-5DCBEEDDB4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  <a:p>
            <a:r>
              <a:rPr lang="en-US" dirty="0"/>
              <a:t>Usability</a:t>
            </a:r>
          </a:p>
          <a:p>
            <a:r>
              <a:rPr lang="en-US" dirty="0"/>
              <a:t>Falling out of a boat</a:t>
            </a:r>
          </a:p>
          <a:p>
            <a:pPr marL="0" indent="0">
              <a:buNone/>
            </a:pPr>
            <a:r>
              <a:rPr lang="en-US" dirty="0"/>
              <a:t>… Require vigilance, investment</a:t>
            </a:r>
          </a:p>
          <a:p>
            <a:pPr marL="0" indent="0">
              <a:buNone/>
            </a:pPr>
            <a:r>
              <a:rPr lang="en-US" dirty="0"/>
              <a:t>… Risk acceptance!</a:t>
            </a:r>
          </a:p>
        </p:txBody>
      </p:sp>
    </p:spTree>
    <p:extLst>
      <p:ext uri="{BB962C8B-B14F-4D97-AF65-F5344CB8AC3E}">
        <p14:creationId xmlns:p14="http://schemas.microsoft.com/office/powerpoint/2010/main" val="279988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A0B61B-E6EC-04BD-5C0F-78180012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courses </a:t>
            </a:r>
            <a:r>
              <a:rPr lang="en-US"/>
              <a:t>got derailed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6E5E3F-51B1-378F-41C5-4AEDCFF0F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got tripped up by divergent answers </a:t>
            </a:r>
          </a:p>
          <a:p>
            <a:pPr lvl="1"/>
            <a:r>
              <a:rPr lang="en-US" dirty="0"/>
              <a:t>Why is this one easy and this one hard?</a:t>
            </a:r>
          </a:p>
          <a:p>
            <a:r>
              <a:rPr lang="en-US" dirty="0"/>
              <a:t>“What are we going to do about it” goes sideways</a:t>
            </a:r>
          </a:p>
          <a:p>
            <a:r>
              <a:rPr lang="en-US" dirty="0"/>
              <a:t>People are really confused because “it” isn’t one thing</a:t>
            </a:r>
          </a:p>
        </p:txBody>
      </p:sp>
    </p:spTree>
    <p:extLst>
      <p:ext uri="{BB962C8B-B14F-4D97-AF65-F5344CB8AC3E}">
        <p14:creationId xmlns:p14="http://schemas.microsoft.com/office/powerpoint/2010/main" val="7647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8D72-E45C-6748-9BE6-457207FB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82FF-8739-257F-FE04-24F8EE96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threats are more inherent than others</a:t>
            </a:r>
          </a:p>
          <a:p>
            <a:r>
              <a:rPr lang="en-US" dirty="0"/>
              <a:t>Awareness lets us anticipate which ones will be hard to address</a:t>
            </a:r>
          </a:p>
          <a:p>
            <a:r>
              <a:rPr lang="en-US" dirty="0"/>
              <a:t>Thinking about inherent threats illustrates how to scale</a:t>
            </a:r>
          </a:p>
        </p:txBody>
      </p:sp>
    </p:spTree>
    <p:extLst>
      <p:ext uri="{BB962C8B-B14F-4D97-AF65-F5344CB8AC3E}">
        <p14:creationId xmlns:p14="http://schemas.microsoft.com/office/powerpoint/2010/main" val="102762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9A14-83D1-09A9-70C9-C3F5E5F3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talk will unfold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8673-EE55-A0F9-F19C-F86C3B094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  <a:p>
            <a:r>
              <a:rPr lang="en-US" dirty="0"/>
              <a:t>Understanding inherent threats</a:t>
            </a:r>
          </a:p>
          <a:p>
            <a:r>
              <a:rPr lang="en-US" dirty="0"/>
              <a:t>Addressing inherent threats</a:t>
            </a:r>
          </a:p>
          <a:p>
            <a:r>
              <a:rPr lang="en-US" dirty="0"/>
              <a:t>How inherent threats help you scale threat modeling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1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EF41-632E-3635-7841-10F703FD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939D8-4BFD-7368-8500-4E300B475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D744A25-92DE-9B4A-AFB3-7FAE01F95FEE}" vid="{B342F9FC-5051-F24A-A739-E6C6BD3C69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34830</TotalTime>
  <Words>850</Words>
  <Application>Microsoft Macintosh PowerPoint</Application>
  <PresentationFormat>Widescreen</PresentationFormat>
  <Paragraphs>164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-apple-system</vt:lpstr>
      <vt:lpstr>Arial</vt:lpstr>
      <vt:lpstr>Calibri</vt:lpstr>
      <vt:lpstr>Century Gothic</vt:lpstr>
      <vt:lpstr>NTR</vt:lpstr>
      <vt:lpstr>Sarabun</vt:lpstr>
      <vt:lpstr>Office Theme</vt:lpstr>
      <vt:lpstr>Inherent Threats</vt:lpstr>
      <vt:lpstr>About Adam Shostack</vt:lpstr>
      <vt:lpstr>PowerPoint Presentation</vt:lpstr>
      <vt:lpstr>Inherent threats getting on a boat</vt:lpstr>
      <vt:lpstr>“What are we going to do about it?”</vt:lpstr>
      <vt:lpstr>Training courses got derailed</vt:lpstr>
      <vt:lpstr>Summary</vt:lpstr>
      <vt:lpstr>How this talk will unfold</vt:lpstr>
      <vt:lpstr>Definitions</vt:lpstr>
      <vt:lpstr>Definitions</vt:lpstr>
      <vt:lpstr>Many vulns are obvious when you look </vt:lpstr>
      <vt:lpstr>Many threats are obvious when you look</vt:lpstr>
      <vt:lpstr>Spectrum </vt:lpstr>
      <vt:lpstr>Tradeoffs</vt:lpstr>
      <vt:lpstr>Inherent</vt:lpstr>
      <vt:lpstr>PowerPoint Presentation</vt:lpstr>
      <vt:lpstr>Addressing inherent threats</vt:lpstr>
      <vt:lpstr>Types of controls</vt:lpstr>
      <vt:lpstr>PowerPoint Presentation</vt:lpstr>
      <vt:lpstr>Balancing security and business</vt:lpstr>
      <vt:lpstr>Scaling threat modeling</vt:lpstr>
      <vt:lpstr>Really simple models are great</vt:lpstr>
      <vt:lpstr>Side note: Great models</vt:lpstr>
      <vt:lpstr>Real example: Shostack + Associates</vt:lpstr>
      <vt:lpstr>Application inventory</vt:lpstr>
      <vt:lpstr>Thresholds for deeper investigation</vt:lpstr>
      <vt:lpstr>Deeper investigation driven by threats</vt:lpstr>
      <vt:lpstr>Simple models enable inclusivity</vt:lpstr>
      <vt:lpstr>Scale threat modeling via inherent threats  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Threat modeling  in the age of AI</dc:title>
  <dc:creator>Adam</dc:creator>
  <cp:lastModifiedBy>Adam</cp:lastModifiedBy>
  <cp:revision>31</cp:revision>
  <dcterms:created xsi:type="dcterms:W3CDTF">2023-09-29T22:09:12Z</dcterms:created>
  <dcterms:modified xsi:type="dcterms:W3CDTF">2024-06-23T15:11:16Z</dcterms:modified>
</cp:coreProperties>
</file>