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379" r:id="rId3"/>
    <p:sldId id="312" r:id="rId4"/>
    <p:sldId id="384" r:id="rId5"/>
    <p:sldId id="311" r:id="rId6"/>
    <p:sldId id="315" r:id="rId7"/>
    <p:sldId id="326" r:id="rId8"/>
    <p:sldId id="327" r:id="rId9"/>
    <p:sldId id="383" r:id="rId10"/>
    <p:sldId id="365" r:id="rId11"/>
    <p:sldId id="316" r:id="rId12"/>
    <p:sldId id="380" r:id="rId13"/>
    <p:sldId id="366" r:id="rId14"/>
    <p:sldId id="317" r:id="rId15"/>
    <p:sldId id="319" r:id="rId16"/>
    <p:sldId id="381" r:id="rId17"/>
    <p:sldId id="382" r:id="rId18"/>
    <p:sldId id="320" r:id="rId19"/>
    <p:sldId id="367" r:id="rId20"/>
    <p:sldId id="318" r:id="rId21"/>
    <p:sldId id="321" r:id="rId22"/>
    <p:sldId id="368" r:id="rId23"/>
    <p:sldId id="357" r:id="rId24"/>
    <p:sldId id="369" r:id="rId25"/>
    <p:sldId id="328" r:id="rId26"/>
    <p:sldId id="329" r:id="rId27"/>
    <p:sldId id="370" r:id="rId28"/>
    <p:sldId id="374" r:id="rId29"/>
    <p:sldId id="334" r:id="rId30"/>
    <p:sldId id="376" r:id="rId31"/>
    <p:sldId id="378" r:id="rId32"/>
    <p:sldId id="310" r:id="rId33"/>
    <p:sldId id="26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61"/>
    <p:restoredTop sz="92329"/>
  </p:normalViewPr>
  <p:slideViewPr>
    <p:cSldViewPr snapToGrid="0">
      <p:cViewPr varScale="1">
        <p:scale>
          <a:sx n="112" d="100"/>
          <a:sy n="112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3FBD6-7DC5-3344-BC9A-F69AFE18B7E7}" type="datetimeFigureOut">
              <a:rPr lang="en-US" smtClean="0"/>
              <a:t>8/12/25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4DB97-D954-164A-B058-9CD99ACC1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2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Lots of work in threat modeling; S+A Help people threat model, lots of risk conversations, @ </a:t>
            </a:r>
            <a:r>
              <a:rPr lang="en-US" dirty="0" err="1"/>
              <a:t>microsoft</a:t>
            </a:r>
            <a:r>
              <a:rPr lang="en-US" dirty="0"/>
              <a:t> fixed autorun,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4DB97-D954-164A-B058-9CD99ACC16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20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5F9C2-3A73-464F-98CF-8A5B86BE59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7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4DB97-D954-164A-B058-9CD99ACC16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22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5F9C2-3A73-464F-98CF-8A5B86BE59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20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Feynman’s personal appendix to the Challenger report considers RISK for space exploration (small # of launches)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4DB97-D954-164A-B058-9CD99ACC167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5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D5B7F-9549-2B01-05E2-A34FB7AAD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51948-3C58-F439-DE99-4DE0E714C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0E9DD-D89F-1664-33EF-91CF98B1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3220-5FDC-4F4F-A421-5FD2D3C7B74B}" type="datetime1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B75C4-5EC8-0210-CA91-52928663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C4E32-228F-E66B-5FF9-E79EE729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8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A0AF-E282-9932-157D-2F1EF513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59F7C-DC11-6972-029A-CE94F8EC0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6326C-D200-1931-7101-FA31E790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88F7-280A-4F42-9B97-1781A0CA2E0D}" type="datetime1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D2EE8-DF2F-22D2-7BF1-9D20A508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87BEB-4558-3C5D-0575-B45288D6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7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2D8BAB-E786-D443-9A74-DC0FCD5DF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F070C-1972-8616-D2BE-FAFF60F59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F834E-BA62-07BA-D54C-DD483E5E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5ED3-303E-984A-BB5E-1415359D1A62}" type="datetime1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2BAE3-9256-0A5D-C03F-BF95FBD1B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252CD-672C-D2D7-E32F-9ED68B11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27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521209" y="365130"/>
            <a:ext cx="9096992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521212" y="1737363"/>
            <a:ext cx="11046171" cy="443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5288" lvl="0" indent="-457189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6C66B4"/>
              </a:buClr>
              <a:buSzPts val="2800"/>
              <a:buFont typeface="Arial" panose="020B0604020202020204" pitchFamily="34" charset="0"/>
              <a:buChar char="•"/>
              <a:defRPr/>
            </a:lvl1pPr>
            <a:lvl2pPr marL="685783" lvl="1" indent="-28574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TR"/>
              <a:buChar char="–"/>
              <a:defRPr/>
            </a:lvl2pPr>
            <a:lvl3pPr marL="1028674" lvl="2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EABAB"/>
              </a:buClr>
              <a:buSzPts val="20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2"/>
          </p:nvPr>
        </p:nvSpPr>
        <p:spPr>
          <a:xfrm>
            <a:off x="521209" y="1208636"/>
            <a:ext cx="9096992" cy="31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1" lvl="0" indent="-171446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2300"/>
              <a:buNone/>
              <a:defRPr sz="1725" b="0" i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16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458A-E45D-89BD-C220-8059725A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7C93-C1C0-0BD2-CCED-9B2A0D5E8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940C3-36DA-1674-DC39-3A92B537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9D68-BA8F-084B-82FF-FF2F6B723CC3}" type="datetime1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FCDFA-E6F2-DC75-FD17-0F603E01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FBF43-C90B-7B26-2A65-C646A6B5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684C4"/>
                </a:solidFill>
              </a:defRPr>
            </a:lvl1pPr>
          </a:lstStyle>
          <a:p>
            <a:fld id="{0FEA92F5-D873-2F40-8829-655CC845A3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3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96B0-CE9D-3F71-29B9-A80CBC9D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23EBD-AD01-B031-6710-8A05271B2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750C1-F196-0812-9516-624F9B46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EBB9-3A17-5043-B78B-741DA77DEA24}" type="datetime1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13269-5F18-C520-9E08-3B9220FD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76A16-FDFA-C385-3005-27AA5A07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4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562A-CC03-45E1-E797-C3856A09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EB06-2680-D68A-4662-EBF4D2FEC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1F728-D27E-AED8-8286-04B514F6F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7D2BC-7426-55B4-B883-75822EE3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11B10-8CC7-B648-A5AD-5EA81C8B87E3}" type="datetime1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1FE87-38D3-092A-B0AD-562359BB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3DD5A-1DDC-16E3-2C1D-9858DC15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1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690B-D3E2-2D04-9311-0A06B815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3D45F-EB78-B8E8-30C5-CF7DC3B2B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20264-351E-833A-6268-0600626E1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53390-BBA2-3BC1-66F0-C60EE0F40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5C46D-118E-1B03-0C0F-891EA8476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8EA49-6EDD-E34D-5764-46FEA02E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1450-77BF-1A45-95C2-6EBD50322553}" type="datetime1">
              <a:rPr lang="en-US" smtClean="0"/>
              <a:t>8/12/25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FF4CD4-79E0-0D25-EC1B-B3C95F1C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11441D-45CF-ED44-C8CB-E3D71C4F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0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BB3B-F525-4BC5-90D8-985319018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8397A-5B60-137F-BD48-02F31CF35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CB8D-1025-4D4E-86AB-C42CE7B6DBFB}" type="datetime1">
              <a:rPr lang="en-US" smtClean="0"/>
              <a:t>8/12/25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2014A-9925-A19A-11D3-F34C6C66B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480BE-5EC2-6D55-9243-B433F618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DEA0DD-C808-8941-727E-3A0DDE3D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5E3F-E548-FB4B-A55C-AD45AAF849D8}" type="datetime1">
              <a:rPr lang="en-US" smtClean="0"/>
              <a:t>8/12/25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98EDF-3215-0627-0D1B-6A8408D2C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8D6AC-7D11-D3B5-83B2-1745A4E3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6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C6B2-ED15-ABD8-B0F5-D136EDC8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F91-54FF-5328-E834-BBD2D4B1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C1241-0109-5048-39A1-5549372D7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4958-FB61-3E1A-D847-D17ADFB46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2D02-F8A4-6D45-A78E-F928572555B4}" type="datetime1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5406B-2BD4-5179-4AFE-F8B435EA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4C6E5-9E08-4EA7-B77F-F8D8BDB9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5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C761-BE5F-FF8C-2A6A-E5A705DE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8E241-5896-900A-420F-167989439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7A884-87FB-A608-B307-5429366C9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951D8-710F-A799-45ED-F40BF4915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4328-82E2-D142-82E7-95E9858F873D}" type="datetime1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FC3B5-D6F9-5737-A4D6-3D4F87E1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A0CDB-5C30-BE6D-68C3-7CA8A342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8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886F2E-AE56-02E2-8004-278C30AC0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F2DA9-B1C0-30D6-956B-8C6B2A19D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CA5C4-1AA2-66ED-2C2B-EA59A62BA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arabun" pitchFamily="2" charset="-34"/>
                <a:cs typeface="Sarabun" pitchFamily="2" charset="-34"/>
              </a:defRPr>
            </a:lvl1pPr>
          </a:lstStyle>
          <a:p>
            <a:fld id="{0C6212D6-A16C-5445-A590-D61123D7D835}" type="datetime1">
              <a:rPr lang="en-US" smtClean="0"/>
              <a:t>8/12/25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28D2B-BCC3-5B0C-09BC-897A158FD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684C4"/>
                </a:solidFill>
                <a:latin typeface="Sarabun" pitchFamily="2" charset="-34"/>
                <a:cs typeface="Sarabun" pitchFamily="2" charset="-34"/>
              </a:defRPr>
            </a:lvl1pPr>
          </a:lstStyle>
          <a:p>
            <a:fld id="{0FEA92F5-D873-2F40-8829-655CC845A3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2BA2A-09A2-5EBA-1C2B-7D61374EAB3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534754" y="6403964"/>
            <a:ext cx="1122491" cy="26989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18611-B5E0-E9A5-72A9-01F41B15F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0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arabun" pitchFamily="2" charset="-34"/>
          <a:ea typeface="+mj-ea"/>
          <a:cs typeface="Sarabun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eli/reg/2024/2847/oj/eng" TargetMode="External"/><Relationship Id="rId2" Type="http://schemas.openxmlformats.org/officeDocument/2006/relationships/hyperlink" Target="https://nvlpubs.nist.gov/nistpubs/CSWP/NIST.CSWP.29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hreatmodelingmanifesto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2736-53AA-6A93-5A4B-C8849F447A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is not a hammer</a:t>
            </a:r>
            <a:br>
              <a:rPr lang="en-US" dirty="0"/>
            </a:br>
            <a:r>
              <a:rPr lang="en-US" dirty="0"/>
              <a:t>and most hazards aren’t nails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A8014-CA03-DF5E-E79D-26A7251C2F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Adam Shostack</a:t>
            </a:r>
          </a:p>
          <a:p>
            <a:r>
              <a:rPr lang="en-US" dirty="0"/>
              <a:t>Enigma</a:t>
            </a:r>
          </a:p>
          <a:p>
            <a:r>
              <a:rPr lang="en-US" dirty="0"/>
              <a:t>August 2025</a:t>
            </a:r>
          </a:p>
        </p:txBody>
      </p:sp>
    </p:spTree>
    <p:extLst>
      <p:ext uri="{BB962C8B-B14F-4D97-AF65-F5344CB8AC3E}">
        <p14:creationId xmlns:p14="http://schemas.microsoft.com/office/powerpoint/2010/main" val="82892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874DD-F7E6-D238-387E-4846BCEF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“Risk” means many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E263C-2D9A-1232-54E7-58ECC86C9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30702" cy="4667250"/>
          </a:xfrm>
        </p:spPr>
        <p:txBody>
          <a:bodyPr>
            <a:normAutofit/>
          </a:bodyPr>
          <a:lstStyle/>
          <a:p>
            <a:r>
              <a:rPr lang="en-US" dirty="0"/>
              <a:t>“Risk can mean almost anything you want it to, and in everyday language is often used to describe both a threat (“that broken paving stone is a definite risk”) and the chance of an event  (“The risk of falling over is small”).”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(Dr.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Speigelhalter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is Chair of the Winton Centre for Risk and Evidence Communication in the Centre for Mathematical Sciences at Cambridge)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F3295A3-8B4D-511D-9735-37564005D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1522277"/>
            <a:ext cx="2775626" cy="418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9153D-A271-FFF7-4493-C489882F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80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B26F-3521-CDC7-12D8-EFB1B387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“Risk” is intertwined with “management”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F90A0-B919-16CC-754E-40CFF49CA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38535" cy="4351338"/>
          </a:xfrm>
        </p:spPr>
        <p:txBody>
          <a:bodyPr/>
          <a:lstStyle/>
          <a:p>
            <a:r>
              <a:rPr lang="en-US" dirty="0"/>
              <a:t>Saying risk evokes </a:t>
            </a:r>
          </a:p>
          <a:p>
            <a:pPr lvl="1"/>
            <a:r>
              <a:rPr lang="en-US" dirty="0"/>
              <a:t>“measurement”/ “assessment”</a:t>
            </a:r>
          </a:p>
          <a:p>
            <a:pPr lvl="1"/>
            <a:r>
              <a:rPr lang="en-US" dirty="0"/>
              <a:t>“management”</a:t>
            </a:r>
          </a:p>
          <a:p>
            <a:pPr lvl="1"/>
            <a:r>
              <a:rPr lang="en-US" dirty="0"/>
              <a:t>“reduction”</a:t>
            </a:r>
          </a:p>
          <a:p>
            <a:pPr lvl="1"/>
            <a:r>
              <a:rPr lang="en-US" dirty="0"/>
              <a:t>“residual”</a:t>
            </a:r>
          </a:p>
          <a:p>
            <a:r>
              <a:rPr lang="en-US" dirty="0"/>
              <a:t>Even when the people doing the work know they lack numbers!</a:t>
            </a:r>
          </a:p>
          <a:p>
            <a:pPr lvl="1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5B5EE9-E74A-10E7-D474-AF22FA617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735" y="1602420"/>
            <a:ext cx="3176287" cy="4797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BB4E4-8ACA-7DD1-8EA1-B8C03497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54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37491-C442-BAEE-C457-D9431415A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 focuses on risk </a:t>
            </a:r>
            <a:r>
              <a:rPr lang="en-US" i="1" dirty="0"/>
              <a:t>quantification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70EE1-AA53-D553-2C78-D31663275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“RISK” to mean a quantified/mathematical treatment:</a:t>
            </a:r>
          </a:p>
          <a:p>
            <a:pPr marL="0" indent="0">
              <a:buNone/>
            </a:pPr>
            <a:r>
              <a:rPr lang="en-US" i="1" dirty="0">
                <a:latin typeface="B612 Mono" panose="020B0609050000020004" pitchFamily="49" charset="77"/>
              </a:rPr>
              <a:t> RISK = likelihood </a:t>
            </a:r>
            <a:r>
              <a:rPr lang="en-US" dirty="0">
                <a:latin typeface="B612 Mono" panose="020B0609050000020004" pitchFamily="49" charset="77"/>
              </a:rPr>
              <a:t>×</a:t>
            </a:r>
            <a:r>
              <a:rPr lang="en-US" i="1" dirty="0">
                <a:latin typeface="B612 Mono" panose="020B0609050000020004" pitchFamily="49" charset="77"/>
              </a:rPr>
              <a:t> impact</a:t>
            </a:r>
          </a:p>
          <a:p>
            <a:pPr marL="0" indent="0">
              <a:buNone/>
            </a:pPr>
            <a:r>
              <a:rPr lang="en-US" i="1" dirty="0">
                <a:latin typeface="B612 Mono" panose="020B0609050000020004" pitchFamily="49" charset="77"/>
              </a:rPr>
              <a:t> RISK reduction = Risk</a:t>
            </a:r>
            <a:r>
              <a:rPr lang="en-US" sz="2400" i="1" baseline="-25000" dirty="0">
                <a:latin typeface="B612 Mono" panose="020B0609050000020004" pitchFamily="49" charset="77"/>
              </a:rPr>
              <a:t>(before)</a:t>
            </a:r>
            <a:r>
              <a:rPr lang="en-US" i="1" dirty="0">
                <a:latin typeface="B612 Mono" panose="020B0609050000020004" pitchFamily="49" charset="77"/>
              </a:rPr>
              <a:t> - Risk</a:t>
            </a:r>
            <a:r>
              <a:rPr lang="en-US" i="1" baseline="-25000" dirty="0">
                <a:latin typeface="B612 Mono" panose="020B0609050000020004" pitchFamily="49" charset="77"/>
              </a:rPr>
              <a:t>(after)</a:t>
            </a:r>
          </a:p>
          <a:p>
            <a:r>
              <a:rPr lang="en-US" dirty="0"/>
              <a:t>Considering RISK as an input to defender decisions</a:t>
            </a:r>
          </a:p>
          <a:p>
            <a:endParaRPr lang="en-US" dirty="0"/>
          </a:p>
          <a:p>
            <a:r>
              <a:rPr lang="en-US" dirty="0"/>
              <a:t>Putting it in all caps for precision</a:t>
            </a:r>
          </a:p>
          <a:p>
            <a:r>
              <a:rPr lang="en-US" dirty="0"/>
              <a:t>Not using risk in the broader English sense</a:t>
            </a:r>
          </a:p>
          <a:p>
            <a:pPr lvl="1"/>
            <a:r>
              <a:rPr lang="en-US" dirty="0"/>
              <a:t>“Defense in depth” isn’t RISK reduction in this sense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i="1" dirty="0">
              <a:latin typeface="B612 Mono" panose="020B0609050000020004" pitchFamily="49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0A048-8510-5AFB-E431-30E1E0FC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54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702879-CD7B-FE80-0B17-75818FC45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measurement history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606716-F85D-6823-356E-DDEBB961B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Insurance for ships</a:t>
            </a:r>
          </a:p>
          <a:p>
            <a:r>
              <a:rPr lang="en-US" dirty="0"/>
              <a:t>Gambling!</a:t>
            </a:r>
          </a:p>
          <a:p>
            <a:pPr lvl="1"/>
            <a:r>
              <a:rPr lang="en-US" dirty="0"/>
              <a:t>Pascal + Fermat and the interrupted game</a:t>
            </a:r>
          </a:p>
          <a:p>
            <a:r>
              <a:rPr lang="en-US" dirty="0"/>
              <a:t>Annuities/pension plans</a:t>
            </a:r>
          </a:p>
          <a:p>
            <a:r>
              <a:rPr lang="en-US" dirty="0"/>
              <a:t>Stock portfolios </a:t>
            </a:r>
          </a:p>
          <a:p>
            <a:r>
              <a:rPr lang="en-US" dirty="0"/>
              <a:t>All of these inform how we think about risk</a:t>
            </a:r>
          </a:p>
          <a:p>
            <a:r>
              <a:rPr lang="en-US" dirty="0"/>
              <a:t>All of these depend on many iterations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A33201-C8A2-DCDF-C30E-E85137050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19" y="169794"/>
            <a:ext cx="4341081" cy="651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26CEA4-78AD-F719-DDDB-CA5AFDC3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77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6BD42-C1A2-7BB7-E346-7B35AB2E9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RISK quantification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C034C-77E5-0CDA-9429-3439BF165C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738FB-42CA-FDDD-B366-038D3BE4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28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372768-55C3-62BB-249D-4106F9E6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depends on iteration, which enables measuring/modeling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F3A379-398E-0AA6-3D42-B97C5BCCE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 approaches to RISK assume repeated chances</a:t>
            </a:r>
          </a:p>
          <a:p>
            <a:r>
              <a:rPr lang="en-US" dirty="0"/>
              <a:t>Measure/model</a:t>
            </a:r>
          </a:p>
          <a:p>
            <a:pPr lvl="1"/>
            <a:r>
              <a:rPr lang="en-US" dirty="0"/>
              <a:t>50% of 100 coin flips</a:t>
            </a:r>
          </a:p>
          <a:p>
            <a:pPr lvl="1"/>
            <a:r>
              <a:rPr lang="en-US" dirty="0"/>
              <a:t>1 in 36 rolls of 2d6</a:t>
            </a:r>
          </a:p>
          <a:p>
            <a:pPr lvl="1"/>
            <a:r>
              <a:rPr lang="en-US" dirty="0"/>
              <a:t>“Actuarial data”</a:t>
            </a:r>
          </a:p>
          <a:p>
            <a:r>
              <a:rPr lang="en-US" dirty="0"/>
              <a:t>Let us predict “one in ten” will do X</a:t>
            </a:r>
          </a:p>
          <a:p>
            <a:r>
              <a:rPr lang="en-US" dirty="0"/>
              <a:t>Let us test if our expectation was reasonable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E6AA74-4E69-FC03-8A8B-47B23B95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06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DD5C63-9990-5E80-BFCB-1C1E5CB2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RISK is empirically hard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56E019-CEFA-BD1C-846B-640812330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6600" cy="4351338"/>
          </a:xfrm>
        </p:spPr>
        <p:txBody>
          <a:bodyPr/>
          <a:lstStyle/>
          <a:p>
            <a:r>
              <a:rPr lang="en-US" dirty="0"/>
              <a:t>Years of observation lead to this talk + investigation</a:t>
            </a:r>
          </a:p>
          <a:p>
            <a:r>
              <a:rPr lang="en-US" dirty="0"/>
              <a:t>Theories:</a:t>
            </a:r>
          </a:p>
          <a:p>
            <a:r>
              <a:rPr lang="en-US" dirty="0"/>
              <a:t>Hard to quantify likelihood or impact (thus RISK)</a:t>
            </a:r>
          </a:p>
          <a:p>
            <a:pPr lvl="1"/>
            <a:r>
              <a:rPr lang="en-US" dirty="0"/>
              <a:t>Relationship between “XSS” and “breach” is non-linear</a:t>
            </a:r>
          </a:p>
          <a:p>
            <a:pPr lvl="1"/>
            <a:r>
              <a:rPr lang="en-US" dirty="0"/>
              <a:t>Impact data is improving for breaches (</a:t>
            </a:r>
            <a:r>
              <a:rPr lang="en-US" dirty="0" err="1"/>
              <a:t>Cyentia</a:t>
            </a:r>
            <a:r>
              <a:rPr lang="en-US" dirty="0"/>
              <a:t> IRIS) </a:t>
            </a:r>
          </a:p>
          <a:p>
            <a:r>
              <a:rPr lang="en-US" dirty="0"/>
              <a:t>Business decisions aren’t about RISK</a:t>
            </a:r>
          </a:p>
          <a:p>
            <a:pPr lvl="1"/>
            <a:r>
              <a:rPr lang="en-US" dirty="0"/>
              <a:t>They’re about making money and deciding between competing investments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594551-EBAF-E5CC-DCA9-3D517B66F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22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EA0A-2938-871D-E257-7ECFAF48C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Autorun Example of Business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48EC5-BEBA-A91B-1B29-AFFCBCE94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Autorun was a feature in Windows to run code from newly attached storage</a:t>
            </a:r>
          </a:p>
          <a:p>
            <a:pPr lvl="1"/>
            <a:r>
              <a:rPr lang="en-US" dirty="0"/>
              <a:t>Widely abused by attackers</a:t>
            </a:r>
          </a:p>
          <a:p>
            <a:pPr lvl="1"/>
            <a:r>
              <a:rPr lang="en-US" dirty="0"/>
              <a:t>Microsoft had a downloadable fix that changed the behavior, not widely used</a:t>
            </a:r>
          </a:p>
          <a:p>
            <a:r>
              <a:rPr lang="en-US" dirty="0"/>
              <a:t>2010 I drove the autorun fix to Windows Update</a:t>
            </a:r>
          </a:p>
          <a:p>
            <a:r>
              <a:rPr lang="en-US" dirty="0"/>
              <a:t>Malicious Software Removal Tool data showed </a:t>
            </a:r>
          </a:p>
          <a:p>
            <a:pPr lvl="1"/>
            <a:r>
              <a:rPr lang="en-US" dirty="0"/>
              <a:t>~1M cleans monthly related to autorun</a:t>
            </a:r>
          </a:p>
          <a:p>
            <a:pPr lvl="1"/>
            <a:r>
              <a:rPr lang="en-US" dirty="0"/>
              <a:t>Roughly one in four to one in three cleans</a:t>
            </a:r>
          </a:p>
          <a:p>
            <a:pPr lvl="1"/>
            <a:r>
              <a:rPr lang="en-US" dirty="0"/>
              <a:t>Data on impact was ... Less easy</a:t>
            </a:r>
          </a:p>
          <a:p>
            <a:r>
              <a:rPr lang="en-US" dirty="0"/>
              <a:t>Internal conflict over changing Windows behavior via WU </a:t>
            </a:r>
          </a:p>
          <a:p>
            <a:pPr lvl="1"/>
            <a:r>
              <a:rPr lang="en-US" dirty="0"/>
              <a:t>No one wants to discourage updating!</a:t>
            </a:r>
          </a:p>
          <a:p>
            <a:pPr lvl="1"/>
            <a:r>
              <a:rPr lang="en-US" dirty="0"/>
              <a:t>RISK didn’t resolve the debate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4D867-7CF0-9C2E-6D25-2E31A2FCB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77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6C40-775C-E149-3AAD-8C64594F4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adversaries may not iterate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C7F67-6593-6353-9F5E-FCB62F1FB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add a defense, does attacker:</a:t>
            </a:r>
          </a:p>
          <a:p>
            <a:pPr lvl="1"/>
            <a:r>
              <a:rPr lang="en-US" dirty="0"/>
              <a:t>Bypass?</a:t>
            </a:r>
          </a:p>
          <a:p>
            <a:pPr lvl="1"/>
            <a:r>
              <a:rPr lang="en-US" dirty="0"/>
              <a:t>Break?</a:t>
            </a:r>
          </a:p>
          <a:p>
            <a:pPr lvl="1"/>
            <a:r>
              <a:rPr lang="en-US" dirty="0"/>
              <a:t>Use a different vector on you</a:t>
            </a:r>
          </a:p>
          <a:p>
            <a:pPr lvl="1"/>
            <a:r>
              <a:rPr lang="en-US" dirty="0"/>
              <a:t>Go home</a:t>
            </a:r>
          </a:p>
          <a:p>
            <a:r>
              <a:rPr lang="en-US" dirty="0"/>
              <a:t>So the sort of iterations of 100 coin flips may not be available</a:t>
            </a:r>
          </a:p>
          <a:p>
            <a:r>
              <a:rPr lang="en-US" dirty="0"/>
              <a:t>Security adversaries may be “rule free”</a:t>
            </a:r>
          </a:p>
          <a:p>
            <a:pPr lvl="1"/>
            <a:r>
              <a:rPr lang="en-US" dirty="0"/>
              <a:t>Unlike stock markets, sports betting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A4354-2735-8105-CA50-A5D6CB7FA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35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3FBFD"/>
            </a:gs>
            <a:gs pos="74000">
              <a:srgbClr val="CEEAF4"/>
            </a:gs>
            <a:gs pos="100000">
              <a:srgbClr val="ECF8F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57F38A-822A-630A-7E61-E62CD0BE2CF6}"/>
              </a:ext>
            </a:extLst>
          </p:cNvPr>
          <p:cNvSpPr txBox="1"/>
          <p:nvPr/>
        </p:nvSpPr>
        <p:spPr>
          <a:xfrm>
            <a:off x="3128211" y="312821"/>
            <a:ext cx="7988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venir Black" panose="02000503020000020003" pitchFamily="2" charset="0"/>
              </a:rPr>
              <a:t>STOP DOING RISK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DA813-8D7A-6440-0D63-B4C086CA0947}"/>
              </a:ext>
            </a:extLst>
          </p:cNvPr>
          <p:cNvSpPr txBox="1"/>
          <p:nvPr/>
        </p:nvSpPr>
        <p:spPr>
          <a:xfrm>
            <a:off x="601579" y="1236151"/>
            <a:ext cx="120315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SINGLE INSTANCES ARE IMPOSSIBLE TO predict!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YEARS OF HEATMAPS yet NO REAL ARGUMENT ever SETTLED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Wanted to pretend for a laugh? We had a tool for that: It was called “GUESSING”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”Yes please give me the odds of Volt Typhoon doing that” — Statements dreamed up by the </a:t>
            </a:r>
            <a:r>
              <a:rPr lang="en-US" sz="3200" dirty="0" err="1"/>
              <a:t>DeRanged</a:t>
            </a:r>
            <a:r>
              <a:rPr lang="en-US" sz="3200" dirty="0"/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ECCCF-11C7-E76D-6F66-036E62C501D2}"/>
              </a:ext>
            </a:extLst>
          </p:cNvPr>
          <p:cNvSpPr txBox="1"/>
          <p:nvPr/>
        </p:nvSpPr>
        <p:spPr>
          <a:xfrm>
            <a:off x="2462464" y="6252791"/>
            <a:ext cx="12031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THEYY have Played us for absolute fools!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87B3F3-1CA4-14DE-0690-4B771DAB1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8569">
            <a:off x="9570452" y="795348"/>
            <a:ext cx="2389271" cy="1058829"/>
          </a:xfrm>
          <a:prstGeom prst="rect">
            <a:avLst/>
          </a:prstGeom>
        </p:spPr>
      </p:pic>
      <p:pic>
        <p:nvPicPr>
          <p:cNvPr id="2" name="Picture 2" descr="Cyber Security Leadership">
            <a:extLst>
              <a:ext uri="{FF2B5EF4-FFF2-40B4-BE49-F238E27FC236}">
                <a16:creationId xmlns:a16="http://schemas.microsoft.com/office/drawing/2014/main" id="{5CE6B725-E2B4-BA73-728C-BB29353BD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7549">
            <a:off x="-346889" y="4516949"/>
            <a:ext cx="3683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mmon Vulnerability Scoring System ...">
            <a:extLst>
              <a:ext uri="{FF2B5EF4-FFF2-40B4-BE49-F238E27FC236}">
                <a16:creationId xmlns:a16="http://schemas.microsoft.com/office/drawing/2014/main" id="{89779D6F-522F-080C-0C67-93FBB1109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338" y="5011622"/>
            <a:ext cx="2112879" cy="114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92D0D4-05A0-FBAB-901A-A627015ECA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48525">
            <a:off x="9881553" y="4912672"/>
            <a:ext cx="2471250" cy="2109184"/>
          </a:xfrm>
          <a:prstGeom prst="rect">
            <a:avLst/>
          </a:prstGeom>
        </p:spPr>
      </p:pic>
      <p:pic>
        <p:nvPicPr>
          <p:cNvPr id="1028" name="Picture 4" descr="Swiss cheese model - Wikipedia">
            <a:extLst>
              <a:ext uri="{FF2B5EF4-FFF2-40B4-BE49-F238E27FC236}">
                <a16:creationId xmlns:a16="http://schemas.microsoft.com/office/drawing/2014/main" id="{D47D1B73-2D89-A38A-97E7-363DC9A10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59" b="89706" l="2426" r="94879">
                        <a14:foregroundMark x1="89488" y1="22059" x2="95148" y2="30147"/>
                        <a14:foregroundMark x1="9164" y1="28676" x2="2426" y2="27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07" y="4975070"/>
            <a:ext cx="4301760" cy="15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73E7B9-BB2C-478B-6A43-383EB3D16201}"/>
              </a:ext>
            </a:extLst>
          </p:cNvPr>
          <p:cNvSpPr txBox="1"/>
          <p:nvPr/>
        </p:nvSpPr>
        <p:spPr>
          <a:xfrm>
            <a:off x="1106905" y="4347533"/>
            <a:ext cx="12031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LOOK at what RISK has been providing for all this 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5DAB14-6208-8288-AD93-9FA5E392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1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C1D2B-9CCA-BCD3-E5A9-8AEA96606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B06425-1951-31F2-D462-6D9A0C2529C3}"/>
              </a:ext>
            </a:extLst>
          </p:cNvPr>
          <p:cNvSpPr/>
          <p:nvPr/>
        </p:nvSpPr>
        <p:spPr>
          <a:xfrm>
            <a:off x="4953000" y="6187944"/>
            <a:ext cx="2362200" cy="670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F2A29D2-4F9E-2A15-0C75-6EBF1682FD48}"/>
              </a:ext>
            </a:extLst>
          </p:cNvPr>
          <p:cNvSpPr/>
          <p:nvPr/>
        </p:nvSpPr>
        <p:spPr>
          <a:xfrm>
            <a:off x="4648200" y="1189008"/>
            <a:ext cx="3352800" cy="5227572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E721FE-4C8D-7006-19DB-79CC23E2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376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About Adam </a:t>
            </a:r>
            <a:r>
              <a:rPr lang="en-US" dirty="0" err="1"/>
              <a:t>Shostack</a:t>
            </a:r>
            <a:endParaRPr lang="en-US" dirty="0"/>
          </a:p>
        </p:txBody>
      </p:sp>
      <p:pic>
        <p:nvPicPr>
          <p:cNvPr id="6" name="Google Shape;122;p9">
            <a:extLst>
              <a:ext uri="{FF2B5EF4-FFF2-40B4-BE49-F238E27FC236}">
                <a16:creationId xmlns:a16="http://schemas.microsoft.com/office/drawing/2014/main" id="{BA12B81E-7EF5-6354-9C81-29E5ED3891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833" t="5264" r="5864" b="5264"/>
          <a:stretch/>
        </p:blipFill>
        <p:spPr>
          <a:xfrm>
            <a:off x="5205292" y="1418561"/>
            <a:ext cx="2255827" cy="1236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7;p9">
            <a:extLst>
              <a:ext uri="{FF2B5EF4-FFF2-40B4-BE49-F238E27FC236}">
                <a16:creationId xmlns:a16="http://schemas.microsoft.com/office/drawing/2014/main" id="{26EE7315-3319-DD6F-62AD-F6812F2EB9C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7653" t="2365" r="9579" b="-2364"/>
          <a:stretch/>
        </p:blipFill>
        <p:spPr>
          <a:xfrm>
            <a:off x="5017807" y="3013799"/>
            <a:ext cx="2630795" cy="15151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10" name="Google Shape;123;p9">
            <a:extLst>
              <a:ext uri="{FF2B5EF4-FFF2-40B4-BE49-F238E27FC236}">
                <a16:creationId xmlns:a16="http://schemas.microsoft.com/office/drawing/2014/main" id="{E84DC7AF-68EA-7096-C633-19CC30633B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06969" y="3405214"/>
            <a:ext cx="3352800" cy="795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1;p9" descr="Image result for elevation of privilege cards">
            <a:extLst>
              <a:ext uri="{FF2B5EF4-FFF2-40B4-BE49-F238E27FC236}">
                <a16:creationId xmlns:a16="http://schemas.microsoft.com/office/drawing/2014/main" id="{5133A8F8-7E14-5E42-9040-D2511E1A512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9906" y="3881646"/>
            <a:ext cx="1348520" cy="12945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15" name="Google Shape;120;p9">
            <a:extLst>
              <a:ext uri="{FF2B5EF4-FFF2-40B4-BE49-F238E27FC236}">
                <a16:creationId xmlns:a16="http://schemas.microsoft.com/office/drawing/2014/main" id="{472E8310-3B02-B74E-A88E-CEA151E2AAD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64252" y="1499413"/>
            <a:ext cx="1973515" cy="2249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6;p9">
            <a:extLst>
              <a:ext uri="{FF2B5EF4-FFF2-40B4-BE49-F238E27FC236}">
                <a16:creationId xmlns:a16="http://schemas.microsoft.com/office/drawing/2014/main" id="{A1A7F626-114B-F162-D6F5-4AC2F501BC1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28477" y="4212486"/>
            <a:ext cx="1973515" cy="124811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873C17-BD7B-B333-9C4C-06A593A446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906" y="1397395"/>
            <a:ext cx="1599973" cy="2249808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33714A2E-EE5E-DC60-06AF-91800DE76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4956839"/>
            <a:ext cx="14351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DD902-D46C-906A-BC31-98454DD8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58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16C7-0A94-5BA3-3364-FD912FB1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Opportunities + Implications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1EF01-94CC-6FF4-4406-A611EFAB1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C33B8-7756-4402-F390-2E730702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10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516CA1-B909-3DBD-F6D8-AD8AB14D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A04883-91B3-F2DA-6177-D5EC76D63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does the broad risk literature teach for security?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unique properties of cyber that influence how we use RISK concepts?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Could other frames help us more than RISK?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Outcomes: Papers, better practice, better standards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9617674-FC68-BFFC-5940-8350B2AD99DD}"/>
              </a:ext>
            </a:extLst>
          </p:cNvPr>
          <p:cNvSpPr/>
          <p:nvPr/>
        </p:nvSpPr>
        <p:spPr>
          <a:xfrm>
            <a:off x="838200" y="5751192"/>
            <a:ext cx="2858310" cy="10602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Broad literature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E5D52CB-A87F-0257-AB8A-D25C4F969A59}"/>
              </a:ext>
            </a:extLst>
          </p:cNvPr>
          <p:cNvSpPr/>
          <p:nvPr/>
        </p:nvSpPr>
        <p:spPr>
          <a:xfrm>
            <a:off x="4666845" y="5721908"/>
            <a:ext cx="2858310" cy="10602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Unique to Cyber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43A700-BFB3-F9C5-0F04-D4B9056D267D}"/>
              </a:ext>
            </a:extLst>
          </p:cNvPr>
          <p:cNvSpPr/>
          <p:nvPr/>
        </p:nvSpPr>
        <p:spPr>
          <a:xfrm>
            <a:off x="8610600" y="5721908"/>
            <a:ext cx="2858310" cy="10602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Other frames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B6DDB-8807-3A26-54E0-8075EA1B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00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3DB3A-211D-3586-9ADD-DCED152B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 risk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17C85-F05C-84FA-C37B-1BA109E97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9709"/>
            <a:ext cx="7560342" cy="3817253"/>
          </a:xfrm>
        </p:spPr>
        <p:txBody>
          <a:bodyPr/>
          <a:lstStyle/>
          <a:p>
            <a:r>
              <a:rPr lang="en-US" dirty="0"/>
              <a:t>The limits of risk as a frame (</a:t>
            </a:r>
            <a:r>
              <a:rPr lang="en-US" dirty="0" err="1"/>
              <a:t>Speigelahlter</a:t>
            </a:r>
            <a:r>
              <a:rPr lang="en-US" dirty="0"/>
              <a:t>, 2025, Thompson 2022)</a:t>
            </a:r>
          </a:p>
          <a:p>
            <a:r>
              <a:rPr lang="en-US" dirty="0"/>
              <a:t>Limits of risk communication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Gigerenzer</a:t>
            </a:r>
            <a:r>
              <a:rPr lang="en-US" dirty="0"/>
              <a:t>, 2003)</a:t>
            </a:r>
          </a:p>
          <a:p>
            <a:r>
              <a:rPr lang="en-US" dirty="0"/>
              <a:t>How do these known issues apply to cyber?</a:t>
            </a:r>
          </a:p>
        </p:txBody>
      </p:sp>
      <p:pic>
        <p:nvPicPr>
          <p:cNvPr id="2050" name="Picture 2" descr="Escape from Model Land: How Mathematical Models Can Lead Us Astray and What We Can Do About It">
            <a:extLst>
              <a:ext uri="{FF2B5EF4-FFF2-40B4-BE49-F238E27FC236}">
                <a16:creationId xmlns:a16="http://schemas.microsoft.com/office/drawing/2014/main" id="{ADEA328B-786C-0986-2FBF-C3FB5AAA6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75" y="-434141"/>
            <a:ext cx="2056535" cy="318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534ED89-C31F-53C3-42AF-BB89C3CFB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118" y="2366575"/>
            <a:ext cx="2600220" cy="389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22D6E19-5C89-48C8-AAAB-F1F9CB556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493" y="-303897"/>
            <a:ext cx="227250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EEE45FA-CE82-C540-FB95-D07EA6BB0F73}"/>
              </a:ext>
            </a:extLst>
          </p:cNvPr>
          <p:cNvSpPr/>
          <p:nvPr/>
        </p:nvSpPr>
        <p:spPr>
          <a:xfrm>
            <a:off x="198102" y="5518375"/>
            <a:ext cx="2750489" cy="74042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Broad literature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1E88BB6-D5F4-DAFB-6B55-8EE7E42792DA}"/>
              </a:ext>
            </a:extLst>
          </p:cNvPr>
          <p:cNvSpPr/>
          <p:nvPr/>
        </p:nvSpPr>
        <p:spPr>
          <a:xfrm>
            <a:off x="3282865" y="5518375"/>
            <a:ext cx="2750489" cy="7404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Unique to Cyber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FDF1392-1D0C-C121-47AD-163B5AFFF362}"/>
              </a:ext>
            </a:extLst>
          </p:cNvPr>
          <p:cNvSpPr/>
          <p:nvPr/>
        </p:nvSpPr>
        <p:spPr>
          <a:xfrm>
            <a:off x="6288151" y="5518375"/>
            <a:ext cx="2750489" cy="7404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Other frames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74AB99-3061-0A22-6884-BA247C9A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82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C3E58-C41A-CF33-9C51-F08F854F6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Property: Uncertainty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3EC00-B5AD-9B94-1356-451BFE4DC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Inputs that are not known</a:t>
            </a:r>
          </a:p>
          <a:p>
            <a:pPr lvl="1"/>
            <a:r>
              <a:rPr lang="en-US" dirty="0"/>
              <a:t>Resolvable: Amicable to being looked up</a:t>
            </a:r>
          </a:p>
          <a:p>
            <a:pPr lvl="1"/>
            <a:r>
              <a:rPr lang="en-US" dirty="0"/>
              <a:t>“Radical uncertainty has many dimensions: obscurity; ignorance; vagueness; ambiguity; ill-defined problems; and a lack of information that in some cases but not all we might hope to rectify at a future date”</a:t>
            </a:r>
          </a:p>
          <a:p>
            <a:r>
              <a:rPr lang="en-US" dirty="0"/>
              <a:t>Adaptive behavior by attackers seems different than “uncertain”</a:t>
            </a:r>
          </a:p>
          <a:p>
            <a:r>
              <a:rPr lang="en-US" dirty="0"/>
              <a:t>How does this apply to cybersecurity?</a:t>
            </a:r>
          </a:p>
          <a:p>
            <a:pPr lvl="1"/>
            <a:r>
              <a:rPr lang="en-US" dirty="0"/>
              <a:t>Where’s the line between vagueness a lack of information?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44588-8E9B-9F47-BCB0-1066552B0111}"/>
              </a:ext>
            </a:extLst>
          </p:cNvPr>
          <p:cNvSpPr txBox="1"/>
          <p:nvPr/>
        </p:nvSpPr>
        <p:spPr>
          <a:xfrm>
            <a:off x="8427830" y="1133127"/>
            <a:ext cx="35936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rabun" pitchFamily="2" charset="-34"/>
                <a:ea typeface="+mn-ea"/>
                <a:cs typeface="Sarabun" pitchFamily="2" charset="-34"/>
              </a:rPr>
              <a:t>Kay &amp;  King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rabun" pitchFamily="2" charset="-34"/>
                <a:ea typeface="+mn-ea"/>
                <a:cs typeface="Sarabun" pitchFamily="2" charset="-34"/>
              </a:rPr>
              <a:t>Radical Uncertainty: Decision-making for an Unknowable Future 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rabun" pitchFamily="2" charset="-34"/>
                <a:ea typeface="+mn-ea"/>
                <a:cs typeface="Sarabun" pitchFamily="2" charset="-34"/>
              </a:rPr>
              <a:t>(T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rabun" pitchFamily="2" charset="-34"/>
                <a:ea typeface="+mn-ea"/>
                <a:cs typeface="Sarabun" pitchFamily="2" charset="-34"/>
              </a:rPr>
              <a:t>he Bridge Street Press, 2020), quoted in Simpson, Into the unknown: the need to reframe risk analysis, J Cybersecurity, 14 November,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F1C3B-39E4-5D64-BAE1-D40C004B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2F9BB08-721E-550C-CEF5-2F902825E3B2}"/>
              </a:ext>
            </a:extLst>
          </p:cNvPr>
          <p:cNvSpPr/>
          <p:nvPr/>
        </p:nvSpPr>
        <p:spPr>
          <a:xfrm>
            <a:off x="260748" y="5878349"/>
            <a:ext cx="2750489" cy="74042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Broad literature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6393341-97CD-BDBA-C59D-7908CE40BC17}"/>
              </a:ext>
            </a:extLst>
          </p:cNvPr>
          <p:cNvSpPr/>
          <p:nvPr/>
        </p:nvSpPr>
        <p:spPr>
          <a:xfrm>
            <a:off x="3345511" y="5878349"/>
            <a:ext cx="2750489" cy="7404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Unique to Cyber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95789DD-AF75-6701-DDA6-60EE7930C8FD}"/>
              </a:ext>
            </a:extLst>
          </p:cNvPr>
          <p:cNvSpPr/>
          <p:nvPr/>
        </p:nvSpPr>
        <p:spPr>
          <a:xfrm>
            <a:off x="6350797" y="5878349"/>
            <a:ext cx="2750489" cy="7404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Other frames</a:t>
            </a:r>
          </a:p>
        </p:txBody>
      </p:sp>
    </p:spTree>
    <p:extLst>
      <p:ext uri="{BB962C8B-B14F-4D97-AF65-F5344CB8AC3E}">
        <p14:creationId xmlns:p14="http://schemas.microsoft.com/office/powerpoint/2010/main" val="1415580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AC322-01F9-8D49-A7DA-18C0316D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unique about cyber?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F725-BF95-7B41-4D19-69B0A9253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have iterations? What are they?</a:t>
            </a:r>
          </a:p>
          <a:p>
            <a:pPr lvl="1"/>
            <a:r>
              <a:rPr lang="en-US" dirty="0"/>
              <a:t>“Phishing” vs “this email with these defenses”</a:t>
            </a:r>
          </a:p>
          <a:p>
            <a:pPr lvl="1"/>
            <a:r>
              <a:rPr lang="en-US" dirty="0"/>
              <a:t>What levels of abstraction have what tradeoffs?</a:t>
            </a:r>
          </a:p>
          <a:p>
            <a:r>
              <a:rPr lang="en-US" dirty="0"/>
              <a:t>What are the theory, applied limits of adversary freedom?</a:t>
            </a:r>
          </a:p>
          <a:p>
            <a:r>
              <a:rPr lang="en-US" dirty="0"/>
              <a:t>Can we overcome the myriad problems with data gathering, sharing, creating “actuarial data”? (No)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26D20BF-AB7C-F460-243F-85D34D829DF5}"/>
              </a:ext>
            </a:extLst>
          </p:cNvPr>
          <p:cNvSpPr/>
          <p:nvPr/>
        </p:nvSpPr>
        <p:spPr>
          <a:xfrm>
            <a:off x="397217" y="6049485"/>
            <a:ext cx="2750489" cy="7404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Broad literature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9F146A4-CA7B-94E2-C4E4-1136341F1090}"/>
              </a:ext>
            </a:extLst>
          </p:cNvPr>
          <p:cNvSpPr/>
          <p:nvPr/>
        </p:nvSpPr>
        <p:spPr>
          <a:xfrm>
            <a:off x="3444413" y="6052500"/>
            <a:ext cx="2750489" cy="74042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Unique to Cyber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D1572AE-9AA8-6DB0-0209-9E97CCFBF80E}"/>
              </a:ext>
            </a:extLst>
          </p:cNvPr>
          <p:cNvSpPr/>
          <p:nvPr/>
        </p:nvSpPr>
        <p:spPr>
          <a:xfrm>
            <a:off x="6491609" y="6049485"/>
            <a:ext cx="2750489" cy="7404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Other frames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90DB690-2D74-D7BA-D651-C2F299001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58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C462A-2AE3-F874-1A10-C0AF1190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97" y="291510"/>
            <a:ext cx="10462432" cy="1325563"/>
          </a:xfrm>
        </p:spPr>
        <p:txBody>
          <a:bodyPr>
            <a:noAutofit/>
          </a:bodyPr>
          <a:lstStyle/>
          <a:p>
            <a:r>
              <a:rPr lang="en-US" dirty="0"/>
              <a:t>What’s achievable in cyber at what cost?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036F6C-37B5-A484-B467-EDE8567A9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3217" y="1729578"/>
            <a:ext cx="4448783" cy="450656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CB87AD-18D3-1B14-C536-40DBD01E5E06}"/>
              </a:ext>
            </a:extLst>
          </p:cNvPr>
          <p:cNvSpPr txBox="1"/>
          <p:nvPr/>
        </p:nvSpPr>
        <p:spPr>
          <a:xfrm>
            <a:off x="336587" y="2582471"/>
            <a:ext cx="66479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arabun" pitchFamily="2" charset="-34"/>
                <a:cs typeface="Sarabun" pitchFamily="2" charset="-34"/>
              </a:rPr>
              <a:t>How much accuracy/precision are needed?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arabun" pitchFamily="2" charset="-34"/>
                <a:cs typeface="Sarabun" pitchFamily="2" charset="-34"/>
              </a:rPr>
              <a:t>Accuracy: how close measures are to truth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arabun" pitchFamily="2" charset="-34"/>
                <a:cs typeface="Sarabun" pitchFamily="2" charset="-34"/>
              </a:rPr>
              <a:t>Precision: how close they are to each other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arabun" pitchFamily="2" charset="-34"/>
                <a:cs typeface="Sarabun" pitchFamily="2" charset="-34"/>
              </a:rPr>
              <a:t>What goals are served?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arabun" pitchFamily="2" charset="-34"/>
                <a:cs typeface="Sarabun" pitchFamily="2" charset="-34"/>
              </a:rPr>
              <a:t>Cost: what does it take to achieve either?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48AB85-731F-3C89-7165-4FEC5A9B3C31}"/>
              </a:ext>
            </a:extLst>
          </p:cNvPr>
          <p:cNvSpPr txBox="1"/>
          <p:nvPr/>
        </p:nvSpPr>
        <p:spPr>
          <a:xfrm>
            <a:off x="7976473" y="6217838"/>
            <a:ext cx="60977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Sarabun" pitchFamily="2" charset="-34"/>
                <a:cs typeface="Sarabun" pitchFamily="2" charset="-34"/>
              </a:rPr>
              <a:t>Image from https://</a:t>
            </a:r>
            <a:r>
              <a:rPr lang="en-US" sz="1100" dirty="0" err="1">
                <a:latin typeface="Sarabun" pitchFamily="2" charset="-34"/>
                <a:cs typeface="Sarabun" pitchFamily="2" charset="-34"/>
              </a:rPr>
              <a:t>wp.stolaf.edu</a:t>
            </a:r>
            <a:r>
              <a:rPr lang="en-US" sz="1100" dirty="0">
                <a:latin typeface="Sarabun" pitchFamily="2" charset="-34"/>
                <a:cs typeface="Sarabun" pitchFamily="2" charset="-34"/>
              </a:rPr>
              <a:t>/it/</a:t>
            </a:r>
            <a:r>
              <a:rPr lang="en-US" sz="1100" dirty="0" err="1">
                <a:latin typeface="Sarabun" pitchFamily="2" charset="-34"/>
                <a:cs typeface="Sarabun" pitchFamily="2" charset="-34"/>
              </a:rPr>
              <a:t>gis</a:t>
            </a:r>
            <a:r>
              <a:rPr lang="en-US" sz="1100" dirty="0">
                <a:latin typeface="Sarabun" pitchFamily="2" charset="-34"/>
                <a:cs typeface="Sarabun" pitchFamily="2" charset="-34"/>
              </a:rPr>
              <a:t>-precision-accuracy/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0C01734-E220-22FD-6D7D-732CC5046715}"/>
              </a:ext>
            </a:extLst>
          </p:cNvPr>
          <p:cNvSpPr/>
          <p:nvPr/>
        </p:nvSpPr>
        <p:spPr>
          <a:xfrm>
            <a:off x="9441511" y="-9959"/>
            <a:ext cx="2750489" cy="74042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Unique to Cyber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7C3F22-BB3D-ADAC-8AF4-B3DA0901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56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80F60-DD61-B302-EA55-383ABBD22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could measure precision,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C985-2CCB-EC8A-937A-65C2B3D93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1427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Precision</a:t>
            </a:r>
          </a:p>
          <a:p>
            <a:pPr lvl="1"/>
            <a:r>
              <a:rPr lang="en-US" dirty="0"/>
              <a:t>Have many people quantify some threat</a:t>
            </a:r>
          </a:p>
          <a:p>
            <a:pPr lvl="1"/>
            <a:r>
              <a:rPr lang="en-US" dirty="0"/>
              <a:t>Measure reliability (inter-, intra-rate), measure spread</a:t>
            </a:r>
          </a:p>
          <a:p>
            <a:pPr lvl="1"/>
            <a:r>
              <a:rPr lang="en-US" dirty="0"/>
              <a:t>Can be measured without knowing “the” real value</a:t>
            </a:r>
          </a:p>
          <a:p>
            <a:r>
              <a:rPr lang="en-US" dirty="0"/>
              <a:t>Accuracy</a:t>
            </a:r>
          </a:p>
          <a:p>
            <a:pPr lvl="1"/>
            <a:r>
              <a:rPr lang="en-US" dirty="0"/>
              <a:t>Requires(?) iterations </a:t>
            </a:r>
          </a:p>
          <a:p>
            <a:pPr lvl="1"/>
            <a:r>
              <a:rPr lang="en-US" dirty="0"/>
              <a:t>Every failure gives you data</a:t>
            </a:r>
          </a:p>
          <a:p>
            <a:pPr lvl="1"/>
            <a:r>
              <a:rPr lang="en-US" dirty="0"/>
              <a:t>Many security failures are very costly</a:t>
            </a:r>
          </a:p>
          <a:p>
            <a:pPr lvl="1"/>
            <a:r>
              <a:rPr lang="en-US" dirty="0"/>
              <a:t>Near misses give us data (</a:t>
            </a:r>
            <a:r>
              <a:rPr lang="en-US" dirty="0" err="1"/>
              <a:t>shostack.org</a:t>
            </a:r>
            <a:r>
              <a:rPr lang="en-US" dirty="0"/>
              <a:t>/lessons)</a:t>
            </a:r>
          </a:p>
          <a:p>
            <a:r>
              <a:rPr lang="en-US" dirty="0"/>
              <a:t>But we don’t, and standards don’t set requirements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1E4D9D1-9632-F075-482F-C1F15ABD7A48}"/>
              </a:ext>
            </a:extLst>
          </p:cNvPr>
          <p:cNvSpPr/>
          <p:nvPr/>
        </p:nvSpPr>
        <p:spPr>
          <a:xfrm>
            <a:off x="9289924" y="131819"/>
            <a:ext cx="2750489" cy="74042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Unique to Cyber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8651D-AB2D-2400-FBE0-F3F553A45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7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E077-20AD-1A80-F8E5-A9FFFDA0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Property: Defender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66DBF-7C3E-3CF6-FDCF-B93AAED5A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Effort to produce RISK measurement</a:t>
            </a:r>
          </a:p>
          <a:p>
            <a:r>
              <a:rPr lang="en-US" dirty="0"/>
              <a:t>Recording the measurement and inputs</a:t>
            </a:r>
          </a:p>
          <a:p>
            <a:r>
              <a:rPr lang="en-US" dirty="0"/>
              <a:t>Vigorous debate </a:t>
            </a:r>
          </a:p>
          <a:p>
            <a:pPr lvl="1"/>
            <a:r>
              <a:rPr lang="en-US" dirty="0"/>
              <a:t>(The debate may add value)</a:t>
            </a:r>
          </a:p>
          <a:p>
            <a:r>
              <a:rPr lang="en-US" dirty="0"/>
              <a:t>Cost of RISK measurement has some “return on investment”</a:t>
            </a:r>
          </a:p>
          <a:p>
            <a:pPr lvl="1"/>
            <a:r>
              <a:rPr lang="en-US" dirty="0"/>
              <a:t>“Return” may be hard to measure</a:t>
            </a:r>
          </a:p>
          <a:p>
            <a:pPr lvl="1"/>
            <a:r>
              <a:rPr lang="en-US" dirty="0"/>
              <a:t>“Investment” to calculate is important</a:t>
            </a:r>
          </a:p>
          <a:p>
            <a:pPr lvl="1"/>
            <a:r>
              <a:rPr lang="en-US" dirty="0"/>
              <a:t>Do we need to spend $1,000 to measure this RISK?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5384D-B196-2B5C-856B-801EC69AC25F}"/>
              </a:ext>
            </a:extLst>
          </p:cNvPr>
          <p:cNvSpPr/>
          <p:nvPr/>
        </p:nvSpPr>
        <p:spPr>
          <a:xfrm>
            <a:off x="9289924" y="131819"/>
            <a:ext cx="2750489" cy="74042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Unique Cyber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0611B7-AAC5-D663-59EC-BF363361DC76}"/>
              </a:ext>
            </a:extLst>
          </p:cNvPr>
          <p:cNvSpPr txBox="1"/>
          <p:nvPr/>
        </p:nvSpPr>
        <p:spPr>
          <a:xfrm>
            <a:off x="8598311" y="3121223"/>
            <a:ext cx="35936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rabun" pitchFamily="2" charset="-34"/>
                <a:ea typeface="+mn-ea"/>
                <a:cs typeface="Sarabun" pitchFamily="2" charset="-34"/>
              </a:rPr>
              <a:t>NASA Risk Management Handbook (2014)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rabun" pitchFamily="2" charset="-34"/>
              <a:ea typeface="+mn-ea"/>
              <a:cs typeface="Sarabun" pitchFamily="2" charset="-3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90622-6068-7758-232A-D010CC9C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81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E41C3-7CB6-BFE9-F080-E173A2931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RISK worth the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F5329-F865-0493-42F7-14D03AB6D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US" dirty="0"/>
              <a:t>Many security improvements are not very sensitive to RISK numbers</a:t>
            </a:r>
          </a:p>
          <a:p>
            <a:r>
              <a:rPr lang="en-US" dirty="0"/>
              <a:t>Other factors dominate the decision</a:t>
            </a:r>
          </a:p>
          <a:p>
            <a:pPr lvl="1"/>
            <a:r>
              <a:rPr lang="en-US" dirty="0"/>
              <a:t>Cost of fix</a:t>
            </a:r>
          </a:p>
          <a:p>
            <a:pPr lvl="1"/>
            <a:r>
              <a:rPr lang="en-US" dirty="0"/>
              <a:t>Impact on schedule</a:t>
            </a:r>
          </a:p>
          <a:p>
            <a:pPr lvl="1"/>
            <a:r>
              <a:rPr lang="en-US" dirty="0"/>
              <a:t>Impact on other features, usability, testability,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This can be very frustrating </a:t>
            </a:r>
          </a:p>
          <a:p>
            <a:pPr lvl="1"/>
            <a:r>
              <a:rPr lang="en-US" dirty="0"/>
              <a:t>Especially because security is told RISK drives prioritization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25E7F7-CF3A-CED1-16B6-DCAEAF25FE07}"/>
              </a:ext>
            </a:extLst>
          </p:cNvPr>
          <p:cNvSpPr/>
          <p:nvPr/>
        </p:nvSpPr>
        <p:spPr>
          <a:xfrm>
            <a:off x="9289924" y="131819"/>
            <a:ext cx="2750489" cy="74042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Unique Cyber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91077-A641-1D36-4DCE-7D25D536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87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D592E0-F70F-012B-FDC4-84DDC48A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An approach to evaluating RISK methods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E527B6-0B42-FE0E-A03D-1E544C1F0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 precision + cost?</a:t>
            </a:r>
          </a:p>
          <a:p>
            <a:r>
              <a:rPr lang="en-US" dirty="0"/>
              <a:t>Seems unsatisfying?</a:t>
            </a:r>
          </a:p>
          <a:p>
            <a:r>
              <a:rPr lang="en-US" dirty="0"/>
              <a:t>Are we comparing real RISK management systems to aspirational ones?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48BD9A3-1BD3-52A4-FBB3-D78E759CC030}"/>
              </a:ext>
            </a:extLst>
          </p:cNvPr>
          <p:cNvSpPr/>
          <p:nvPr/>
        </p:nvSpPr>
        <p:spPr>
          <a:xfrm>
            <a:off x="9289924" y="131819"/>
            <a:ext cx="2750489" cy="74042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Unique to Cyber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AA9406-6646-82F7-AE13-1908CFD2F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5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3750-450A-0DCA-08ED-225D5CDE2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Context: Audience polls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1F02-7B71-4E72-7030-164C4A833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Have you ever used risk to quantify a cybersecurity issue?</a:t>
            </a:r>
          </a:p>
          <a:p>
            <a:r>
              <a:rPr lang="en-US" dirty="0"/>
              <a:t>Did you have the data you needed?</a:t>
            </a:r>
          </a:p>
          <a:p>
            <a:r>
              <a:rPr lang="en-US" dirty="0"/>
              <a:t>Did the quantification lead directly to a decision?</a:t>
            </a:r>
          </a:p>
          <a:p>
            <a:pPr lvl="1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A01805-87CC-A39B-D8A3-062CCA4F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5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DFB1D-74AC-D685-09C9-CED534F25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frames may serve us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A6FC0-6DD7-7638-E25F-1C0A7E727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3694"/>
          </a:xfrm>
        </p:spPr>
        <p:txBody>
          <a:bodyPr>
            <a:normAutofit/>
          </a:bodyPr>
          <a:lstStyle/>
          <a:p>
            <a:r>
              <a:rPr lang="en-US" dirty="0"/>
              <a:t>Engineering </a:t>
            </a:r>
          </a:p>
          <a:p>
            <a:pPr lvl="1"/>
            <a:r>
              <a:rPr lang="en-US" dirty="0"/>
              <a:t>Building bridges starts with “we need a span with these properties”</a:t>
            </a:r>
          </a:p>
          <a:p>
            <a:pPr lvl="1"/>
            <a:r>
              <a:rPr lang="en-US" dirty="0"/>
              <a:t>Feynman’s personal appendix to the Challenger report considers RISK</a:t>
            </a:r>
          </a:p>
          <a:p>
            <a:pPr lvl="1"/>
            <a:endParaRPr lang="en-US" dirty="0"/>
          </a:p>
          <a:p>
            <a:r>
              <a:rPr lang="en-US" dirty="0"/>
              <a:t>Public health</a:t>
            </a:r>
          </a:p>
          <a:p>
            <a:pPr lvl="1"/>
            <a:r>
              <a:rPr lang="en-US" dirty="0"/>
              <a:t>Measure outcomes that we want to minimize</a:t>
            </a:r>
          </a:p>
          <a:p>
            <a:pPr lvl="1"/>
            <a:r>
              <a:rPr lang="en-US" dirty="0"/>
              <a:t>Measure rates (incidence, prevalence)</a:t>
            </a:r>
          </a:p>
          <a:p>
            <a:pPr lvl="1"/>
            <a:r>
              <a:rPr lang="en-US" dirty="0"/>
              <a:t>Measure interventions</a:t>
            </a:r>
          </a:p>
          <a:p>
            <a:pPr lvl="1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7E78DEF-CC9B-2A00-0FA9-20716BE7B2E0}"/>
              </a:ext>
            </a:extLst>
          </p:cNvPr>
          <p:cNvSpPr/>
          <p:nvPr/>
        </p:nvSpPr>
        <p:spPr>
          <a:xfrm>
            <a:off x="9322109" y="136525"/>
            <a:ext cx="2750489" cy="74042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Other frames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541485-8D98-FB02-3D50-B81A312E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349B6-0F03-9A56-BD21-5E18597193EE}"/>
              </a:ext>
            </a:extLst>
          </p:cNvPr>
          <p:cNvSpPr txBox="1"/>
          <p:nvPr/>
        </p:nvSpPr>
        <p:spPr>
          <a:xfrm>
            <a:off x="9982200" y="5613449"/>
            <a:ext cx="22450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Sarabun" pitchFamily="2" charset="-34"/>
                <a:cs typeface="Sarabun" pitchFamily="2" charset="-34"/>
              </a:rPr>
              <a:t>https://</a:t>
            </a:r>
            <a:r>
              <a:rPr lang="en-US" sz="1400" dirty="0" err="1">
                <a:latin typeface="Sarabun" pitchFamily="2" charset="-34"/>
                <a:cs typeface="Sarabun" pitchFamily="2" charset="-34"/>
              </a:rPr>
              <a:t>shostack.org</a:t>
            </a:r>
            <a:r>
              <a:rPr lang="en-US" sz="1400" dirty="0">
                <a:latin typeface="Sarabun" pitchFamily="2" charset="-34"/>
                <a:cs typeface="Sarabun" pitchFamily="2" charset="-34"/>
              </a:rPr>
              <a:t>/</a:t>
            </a:r>
            <a:br>
              <a:rPr lang="en-US" sz="1400" dirty="0">
                <a:latin typeface="Sarabun" pitchFamily="2" charset="-34"/>
                <a:cs typeface="Sarabun" pitchFamily="2" charset="-34"/>
              </a:rPr>
            </a:br>
            <a:r>
              <a:rPr lang="en-US" sz="1400" dirty="0">
                <a:latin typeface="Sarabun" pitchFamily="2" charset="-34"/>
                <a:cs typeface="Sarabun" pitchFamily="2" charset="-34"/>
              </a:rPr>
              <a:t>resources/</a:t>
            </a:r>
            <a:br>
              <a:rPr lang="en-US" sz="1400" dirty="0">
                <a:latin typeface="Sarabun" pitchFamily="2" charset="-34"/>
                <a:cs typeface="Sarabun" pitchFamily="2" charset="-34"/>
              </a:rPr>
            </a:br>
            <a:r>
              <a:rPr lang="en-US" sz="1400" dirty="0">
                <a:latin typeface="Sarabun" pitchFamily="2" charset="-34"/>
                <a:cs typeface="Sarabun" pitchFamily="2" charset="-34"/>
              </a:rPr>
              <a:t>cyber-public-health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44356F-3F19-8E38-6C95-8A162E4BF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3609231"/>
            <a:ext cx="1886948" cy="19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97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69E53-6240-299C-4AB7-50BF48FB6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4BD9-5FF7-7798-4EF2-791FD3E50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FAA15-AE61-3883-977E-F7E2D214C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053267"/>
            <a:ext cx="12192000" cy="4439603"/>
          </a:xfrm>
        </p:spPr>
        <p:txBody>
          <a:bodyPr>
            <a:normAutofit/>
          </a:bodyPr>
          <a:lstStyle/>
          <a:p>
            <a:pPr marL="38099" indent="0" algn="ctr">
              <a:buNone/>
            </a:pPr>
            <a:r>
              <a:rPr lang="en-US" sz="9600" dirty="0"/>
              <a:t>Thank you!</a:t>
            </a:r>
          </a:p>
          <a:p>
            <a:pPr marL="38099" indent="0" algn="ctr">
              <a:buNone/>
            </a:pP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E32C2-3116-ACD6-C615-874FBD79EDB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36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45E9-3747-71E4-B597-F62EA4F3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is not a hammer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FFD4A-3706-E73A-48E8-21673D343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9" y="1771650"/>
            <a:ext cx="8284627" cy="4439603"/>
          </a:xfrm>
        </p:spPr>
        <p:txBody>
          <a:bodyPr>
            <a:normAutofit/>
          </a:bodyPr>
          <a:lstStyle/>
          <a:p>
            <a:pPr marL="38099" indent="0">
              <a:buNone/>
            </a:pPr>
            <a:r>
              <a:rPr lang="en-US" sz="5400" dirty="0"/>
              <a:t>Questions</a:t>
            </a:r>
            <a:r>
              <a:rPr lang="en-US" sz="4000" dirty="0"/>
              <a:t>?</a:t>
            </a:r>
          </a:p>
          <a:p>
            <a:pPr marL="38099" indent="0">
              <a:buNone/>
            </a:pPr>
            <a:endParaRPr lang="en-US" sz="4000" dirty="0"/>
          </a:p>
          <a:p>
            <a:pPr marL="38099" indent="0">
              <a:buNone/>
            </a:pP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5AF59-7AFD-EBFB-10A4-03B5C14F452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9769" y="1124903"/>
            <a:ext cx="9096992" cy="561398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5684C4"/>
                </a:solidFill>
              </a:rPr>
              <a:t>Adam Shostack, Usenix Enigma, Aug 13,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26A95-7887-5D06-213B-1B7DD2F891E0}"/>
              </a:ext>
            </a:extLst>
          </p:cNvPr>
          <p:cNvSpPr txBox="1"/>
          <p:nvPr/>
        </p:nvSpPr>
        <p:spPr>
          <a:xfrm>
            <a:off x="9618201" y="2300244"/>
            <a:ext cx="2491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" indent="0">
              <a:buNone/>
            </a:pPr>
            <a:r>
              <a:rPr lang="en-US" sz="1800" dirty="0">
                <a:latin typeface="Sarabun" pitchFamily="2" charset="-34"/>
                <a:cs typeface="Sarabun" pitchFamily="2" charset="-34"/>
              </a:rPr>
              <a:t>Email me:</a:t>
            </a:r>
          </a:p>
          <a:p>
            <a:pPr marL="38099" indent="0">
              <a:buNone/>
            </a:pPr>
            <a:r>
              <a:rPr lang="en-US" dirty="0" err="1">
                <a:latin typeface="Sarabun" pitchFamily="2" charset="-34"/>
                <a:cs typeface="Sarabun" pitchFamily="2" charset="-34"/>
              </a:rPr>
              <a:t>adam@</a:t>
            </a:r>
            <a:r>
              <a:rPr lang="en-US" sz="1800" dirty="0" err="1">
                <a:latin typeface="Sarabun" pitchFamily="2" charset="-34"/>
                <a:cs typeface="Sarabun" pitchFamily="2" charset="-34"/>
              </a:rPr>
              <a:t>Shostack.org</a:t>
            </a:r>
            <a:endParaRPr lang="en-US" sz="1800" dirty="0">
              <a:latin typeface="Sarabun" pitchFamily="2" charset="-34"/>
              <a:cs typeface="Sarabun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F8131B-4860-C09F-678B-5B22F548ABAE}"/>
              </a:ext>
            </a:extLst>
          </p:cNvPr>
          <p:cNvSpPr txBox="1"/>
          <p:nvPr/>
        </p:nvSpPr>
        <p:spPr>
          <a:xfrm>
            <a:off x="9664682" y="5888087"/>
            <a:ext cx="2104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" indent="0">
              <a:buNone/>
            </a:pPr>
            <a:r>
              <a:rPr lang="en-US" sz="1800">
                <a:latin typeface="Sarabun" pitchFamily="2" charset="-34"/>
                <a:cs typeface="Sarabun" pitchFamily="2" charset="-34"/>
              </a:rPr>
              <a:t>These slides:</a:t>
            </a:r>
            <a:endParaRPr lang="en-US" sz="1800" dirty="0">
              <a:latin typeface="Sarabun" pitchFamily="2" charset="-34"/>
              <a:cs typeface="Sarabun" pitchFamily="2" charset="-34"/>
            </a:endParaRPr>
          </a:p>
          <a:p>
            <a:pPr marL="38099" indent="0">
              <a:buNone/>
            </a:pPr>
            <a:r>
              <a:rPr lang="en-US" dirty="0" err="1">
                <a:latin typeface="Sarabun" pitchFamily="2" charset="-34"/>
                <a:cs typeface="Sarabun" pitchFamily="2" charset="-34"/>
              </a:rPr>
              <a:t>Shostack.org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/blog</a:t>
            </a:r>
            <a:endParaRPr lang="en-US" sz="1800" dirty="0">
              <a:latin typeface="Sarabun" pitchFamily="2" charset="-34"/>
              <a:cs typeface="Sarabun" pitchFamily="2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2CCF88-1F86-AF3B-074B-5E404B06C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201" y="415055"/>
            <a:ext cx="1778652" cy="1767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05C858-C342-D32C-8BDA-09D0BE71D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36781">
            <a:off x="777321" y="2777610"/>
            <a:ext cx="7772400" cy="3680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F457BE-AAA2-4866-EDE6-13B8ABE28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4682" y="3805287"/>
            <a:ext cx="21336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51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8E1AB0-2CC0-328C-1A50-3AAD57815CC1}"/>
              </a:ext>
            </a:extLst>
          </p:cNvPr>
          <p:cNvSpPr/>
          <p:nvPr/>
        </p:nvSpPr>
        <p:spPr>
          <a:xfrm>
            <a:off x="4953000" y="6187944"/>
            <a:ext cx="2362200" cy="670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4FC708-EC18-2AE3-BE0B-D3AB9E0E01B9}"/>
              </a:ext>
            </a:extLst>
          </p:cNvPr>
          <p:cNvSpPr/>
          <p:nvPr/>
        </p:nvSpPr>
        <p:spPr>
          <a:xfrm>
            <a:off x="4648200" y="1189008"/>
            <a:ext cx="3352800" cy="5227572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46424-8FEA-8702-22E1-B7446DD8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376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About Adam </a:t>
            </a:r>
            <a:r>
              <a:rPr lang="en-US" dirty="0" err="1"/>
              <a:t>Shostack</a:t>
            </a:r>
            <a:endParaRPr lang="en-US" dirty="0"/>
          </a:p>
        </p:txBody>
      </p:sp>
      <p:pic>
        <p:nvPicPr>
          <p:cNvPr id="6" name="Google Shape;122;p9">
            <a:extLst>
              <a:ext uri="{FF2B5EF4-FFF2-40B4-BE49-F238E27FC236}">
                <a16:creationId xmlns:a16="http://schemas.microsoft.com/office/drawing/2014/main" id="{1CFFAB2C-9D05-6C09-0673-FE92468B90E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833" t="5264" r="5864" b="5264"/>
          <a:stretch/>
        </p:blipFill>
        <p:spPr>
          <a:xfrm>
            <a:off x="5205292" y="1418561"/>
            <a:ext cx="2255827" cy="1236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7;p9">
            <a:extLst>
              <a:ext uri="{FF2B5EF4-FFF2-40B4-BE49-F238E27FC236}">
                <a16:creationId xmlns:a16="http://schemas.microsoft.com/office/drawing/2014/main" id="{7602BCFD-C3C0-374C-A25C-9D27977410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653" t="2365" r="9579" b="-2364"/>
          <a:stretch/>
        </p:blipFill>
        <p:spPr>
          <a:xfrm>
            <a:off x="5017807" y="3013799"/>
            <a:ext cx="2630795" cy="15151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10" name="Google Shape;123;p9">
            <a:extLst>
              <a:ext uri="{FF2B5EF4-FFF2-40B4-BE49-F238E27FC236}">
                <a16:creationId xmlns:a16="http://schemas.microsoft.com/office/drawing/2014/main" id="{5BCBFBA3-4A60-8A1E-110B-156E62CF1E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06969" y="3405214"/>
            <a:ext cx="3352800" cy="795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1;p9" descr="Image result for elevation of privilege cards">
            <a:extLst>
              <a:ext uri="{FF2B5EF4-FFF2-40B4-BE49-F238E27FC236}">
                <a16:creationId xmlns:a16="http://schemas.microsoft.com/office/drawing/2014/main" id="{80EAB70E-BD6E-96CC-50DA-65011A6B9B5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9906" y="3881646"/>
            <a:ext cx="1348520" cy="12945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15" name="Google Shape;120;p9">
            <a:extLst>
              <a:ext uri="{FF2B5EF4-FFF2-40B4-BE49-F238E27FC236}">
                <a16:creationId xmlns:a16="http://schemas.microsoft.com/office/drawing/2014/main" id="{EA068209-86BB-5646-7CD9-682486E1A96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64252" y="1499413"/>
            <a:ext cx="1973515" cy="2249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6;p9">
            <a:extLst>
              <a:ext uri="{FF2B5EF4-FFF2-40B4-BE49-F238E27FC236}">
                <a16:creationId xmlns:a16="http://schemas.microsoft.com/office/drawing/2014/main" id="{7D587934-BC17-E7A9-19CF-F51F1DB686E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28477" y="4212486"/>
            <a:ext cx="1973515" cy="124811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F0CC26-C937-20CE-E4D7-F9663442D4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906" y="1397395"/>
            <a:ext cx="1599973" cy="2249808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D601CB1A-9788-928A-1BDB-01708221F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4956839"/>
            <a:ext cx="14351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F290B3E2-4D24-5080-996C-A92109947B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5254" y="5791445"/>
            <a:ext cx="2616738" cy="58548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460681-19C4-A3EC-D801-2FF53DC7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55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B95D8-92AA-D0B1-97C8-624CC438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Thesis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C87BA-F756-E92B-E42E-69EE39CBA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People treat risk analysis as a “hammer” which will solve all their cyber problems. (People includes executives, engineers.)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Comments:</a:t>
            </a:r>
          </a:p>
          <a:p>
            <a:r>
              <a:rPr lang="en-US" dirty="0"/>
              <a:t>“Risk” is also treated as an axiom (unquestionable)</a:t>
            </a:r>
          </a:p>
          <a:p>
            <a:r>
              <a:rPr lang="en-US" dirty="0"/>
              <a:t>“Risk” does not solve all our problems (or drive all the nails)</a:t>
            </a:r>
          </a:p>
          <a:p>
            <a:r>
              <a:rPr lang="en-US" dirty="0"/>
              <a:t>This leads to cognitive dissonance ... and research opportunities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4542F-082A-F7C7-03E7-3EC0FB3F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77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2087-E22E-DA91-BF34-4094E67BE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A8599-E3A5-FC36-732D-6AB6F09C3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is used pervasively to define cybersecurity for businesses</a:t>
            </a:r>
          </a:p>
          <a:p>
            <a:r>
              <a:rPr lang="en-US" dirty="0"/>
              <a:t>Limits of risk quantification</a:t>
            </a:r>
          </a:p>
          <a:p>
            <a:r>
              <a:rPr lang="en-US" dirty="0"/>
              <a:t>Research implications +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4782B-BC26-198B-F3DC-696746EC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8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21C0-653B-A6F6-DACC-621B72A94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word “risk” is used pervasively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F99B2-0501-1898-0DB7-0745B6463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6187" cy="4351338"/>
          </a:xfrm>
        </p:spPr>
        <p:txBody>
          <a:bodyPr/>
          <a:lstStyle/>
          <a:p>
            <a:r>
              <a:rPr lang="en-US" dirty="0"/>
              <a:t>NIST CSF opens: “The NIST Cybersecurity Framework provides guidance … to manage cybersecurity risks.”</a:t>
            </a:r>
          </a:p>
          <a:p>
            <a:r>
              <a:rPr lang="en-US" dirty="0"/>
              <a:t>EU Cyber Resilience Act (2025)</a:t>
            </a:r>
          </a:p>
          <a:p>
            <a:pPr lvl="1"/>
            <a:r>
              <a:rPr lang="en-US" dirty="0"/>
              <a:t>178 uses across 112 pages!</a:t>
            </a:r>
          </a:p>
          <a:p>
            <a:r>
              <a:rPr lang="en-US" dirty="0"/>
              <a:t>For this talk, please take it as a given</a:t>
            </a:r>
          </a:p>
          <a:p>
            <a:r>
              <a:rPr lang="en-US" dirty="0"/>
              <a:t>Risk relates to threat modeling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1B4BED-6656-3215-898E-70A494BBD553}"/>
              </a:ext>
            </a:extLst>
          </p:cNvPr>
          <p:cNvSpPr txBox="1"/>
          <p:nvPr/>
        </p:nvSpPr>
        <p:spPr>
          <a:xfrm>
            <a:off x="7510848" y="6176963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IBM Plex Serif" panose="02060503050406000203" pitchFamily="18" charset="77"/>
                <a:hlinkClick r:id="rId2"/>
              </a:rPr>
              <a:t>https://nvlpubs.nist.gov/nistpubs/CSWP/NIST.CSWP.29.pdf</a:t>
            </a:r>
            <a:endParaRPr lang="en-US" sz="1200" dirty="0">
              <a:latin typeface="IBM Plex Serif" panose="02060503050406000203" pitchFamily="18" charset="77"/>
            </a:endParaRPr>
          </a:p>
          <a:p>
            <a:r>
              <a:rPr lang="en-US" sz="1200" dirty="0">
                <a:latin typeface="IBM Plex Serif" panose="02060503050406000203" pitchFamily="18" charset="77"/>
                <a:hlinkClick r:id="rId3"/>
              </a:rPr>
              <a:t>https://eur-lex.europa.eu/eli/reg/2024/2847/oj/eng</a:t>
            </a:r>
            <a:r>
              <a:rPr lang="en-US" sz="1200" dirty="0">
                <a:latin typeface="IBM Plex Serif" panose="02060503050406000203" pitchFamily="18" charset="77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9D2DF-8EA6-D675-555E-2CF6A646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9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8A8E-8321-F1A7-3FB1-56D965348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threat modeling?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BF1A8-44F4-D1D9-4439-4F2C72AAE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models to help us think about security</a:t>
            </a:r>
          </a:p>
          <a:p>
            <a:r>
              <a:rPr lang="en-US" dirty="0"/>
              <a:t>“Threats” meaning possible future problems</a:t>
            </a:r>
          </a:p>
          <a:p>
            <a:r>
              <a:rPr lang="en-US" dirty="0"/>
              <a:t>The “measure twice, cut once” of security</a:t>
            </a:r>
          </a:p>
          <a:p>
            <a:r>
              <a:rPr lang="en-US" dirty="0"/>
              <a:t>“You can fix it on the drawing board with an eraser, or on the job site with a sledgehammer” — Frank Lloyd Wright</a:t>
            </a:r>
          </a:p>
        </p:txBody>
      </p:sp>
    </p:spTree>
    <p:extLst>
      <p:ext uri="{BB962C8B-B14F-4D97-AF65-F5344CB8AC3E}">
        <p14:creationId xmlns:p14="http://schemas.microsoft.com/office/powerpoint/2010/main" val="61401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B782-10C9-3A38-6862-72DE9F3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threat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792E8-BDBE-EF91-8F27-3E5309CE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Question Framework </a:t>
            </a:r>
          </a:p>
          <a:p>
            <a:pPr lvl="1"/>
            <a:r>
              <a:rPr lang="en-US" dirty="0"/>
              <a:t>What are we working on?</a:t>
            </a:r>
          </a:p>
          <a:p>
            <a:pPr lvl="1"/>
            <a:r>
              <a:rPr lang="en-US" dirty="0"/>
              <a:t>What can go wrong?</a:t>
            </a:r>
          </a:p>
          <a:p>
            <a:pPr lvl="1"/>
            <a:r>
              <a:rPr lang="en-US" dirty="0"/>
              <a:t>What are we going to do about it?</a:t>
            </a:r>
          </a:p>
          <a:p>
            <a:pPr lvl="1"/>
            <a:r>
              <a:rPr lang="en-US" dirty="0"/>
              <a:t>Did we do a good job?</a:t>
            </a:r>
          </a:p>
          <a:p>
            <a:r>
              <a:rPr lang="en-US" dirty="0"/>
              <a:t>Threat Modeling Manifesto </a:t>
            </a:r>
            <a:r>
              <a:rPr lang="en-US" sz="2400" dirty="0">
                <a:hlinkClick r:id="rId2"/>
              </a:rPr>
              <a:t>https://Threatmodelingmanifesto.org</a:t>
            </a:r>
            <a:r>
              <a:rPr lang="en-US" sz="2400" dirty="0"/>
              <a:t> </a:t>
            </a:r>
            <a:endParaRPr lang="en-US" dirty="0"/>
          </a:p>
        </p:txBody>
      </p:sp>
      <p:pic>
        <p:nvPicPr>
          <p:cNvPr id="4" name="Google Shape;120;p9">
            <a:extLst>
              <a:ext uri="{FF2B5EF4-FFF2-40B4-BE49-F238E27FC236}">
                <a16:creationId xmlns:a16="http://schemas.microsoft.com/office/drawing/2014/main" id="{2E353745-A766-39C1-667D-A56E126F46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3832" y="1690688"/>
            <a:ext cx="1973515" cy="2249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07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078CF-936B-E595-D91A-BFB7EACE9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a threat produces a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8A386-79A9-2361-1F0F-6921AC6A2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23422-7D2F-6FD7-30D5-78DA485B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8" name="Picture 4" descr="a diagram showing that threat modeling leads to risk management when threats aren’t easily addressed.">
            <a:extLst>
              <a:ext uri="{FF2B5EF4-FFF2-40B4-BE49-F238E27FC236}">
                <a16:creationId xmlns:a16="http://schemas.microsoft.com/office/drawing/2014/main" id="{C3F1CBDE-5747-79BB-D4A5-4FD3F1D92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007"/>
            <a:ext cx="10786110" cy="404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1E75F3-D3AB-51B9-6BEA-1ADD00AF40FA}"/>
              </a:ext>
            </a:extLst>
          </p:cNvPr>
          <p:cNvSpPr txBox="1"/>
          <p:nvPr/>
        </p:nvSpPr>
        <p:spPr>
          <a:xfrm>
            <a:off x="953930" y="6488668"/>
            <a:ext cx="720375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shostack.org</a:t>
            </a:r>
            <a:r>
              <a:rPr lang="en-US" dirty="0"/>
              <a:t>/blog/risk-management-and-threat-modeling/</a:t>
            </a:r>
          </a:p>
        </p:txBody>
      </p:sp>
    </p:spTree>
    <p:extLst>
      <p:ext uri="{BB962C8B-B14F-4D97-AF65-F5344CB8AC3E}">
        <p14:creationId xmlns:p14="http://schemas.microsoft.com/office/powerpoint/2010/main" val="1753008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-2023-very-subtle.potx" id="{7B594590-D735-8844-B29C-F0296C5C969F}" vid="{69292665-D335-3847-A33A-30ED1FF32A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15319</TotalTime>
  <Words>1671</Words>
  <Application>Microsoft Macintosh PowerPoint</Application>
  <PresentationFormat>Widescreen</PresentationFormat>
  <Paragraphs>253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NTR</vt:lpstr>
      <vt:lpstr>Aptos</vt:lpstr>
      <vt:lpstr>Arial</vt:lpstr>
      <vt:lpstr>Avenir Black</vt:lpstr>
      <vt:lpstr>B612 Mono</vt:lpstr>
      <vt:lpstr>Calibri</vt:lpstr>
      <vt:lpstr>Century Gothic</vt:lpstr>
      <vt:lpstr>IBM Plex Serif</vt:lpstr>
      <vt:lpstr>Sarabun</vt:lpstr>
      <vt:lpstr>Office Theme</vt:lpstr>
      <vt:lpstr>Risk is not a hammer and most hazards aren’t nails</vt:lpstr>
      <vt:lpstr>About Adam Shostack</vt:lpstr>
      <vt:lpstr>Context: Audience polls</vt:lpstr>
      <vt:lpstr>Thesis statement</vt:lpstr>
      <vt:lpstr>Agenda</vt:lpstr>
      <vt:lpstr>The word “risk” is used pervasively</vt:lpstr>
      <vt:lpstr>What is threat modeling?</vt:lpstr>
      <vt:lpstr>How do we threat model?</vt:lpstr>
      <vt:lpstr>Quantifying a threat produces a risk</vt:lpstr>
      <vt:lpstr>“Risk” means many things</vt:lpstr>
      <vt:lpstr>“Risk” is intertwined with “management”</vt:lpstr>
      <vt:lpstr>This talk focuses on risk quantification</vt:lpstr>
      <vt:lpstr>RISK measurement history</vt:lpstr>
      <vt:lpstr>Limits of RISK quantification</vt:lpstr>
      <vt:lpstr>RISK depends on iteration, which enables measuring/modeling</vt:lpstr>
      <vt:lpstr>Applying RISK is empirically hard</vt:lpstr>
      <vt:lpstr>Autorun Example of Business Decisions</vt:lpstr>
      <vt:lpstr>Security adversaries may not iterate</vt:lpstr>
      <vt:lpstr>PowerPoint Presentation</vt:lpstr>
      <vt:lpstr>Research Opportunities + Implications</vt:lpstr>
      <vt:lpstr>Opportunities</vt:lpstr>
      <vt:lpstr>Broad risk literature</vt:lpstr>
      <vt:lpstr>Property: Uncertainty</vt:lpstr>
      <vt:lpstr>What’s unique about cyber?</vt:lpstr>
      <vt:lpstr>What’s achievable in cyber at what cost?</vt:lpstr>
      <vt:lpstr>We could measure precision, accuracy</vt:lpstr>
      <vt:lpstr>Property: Defender Cost</vt:lpstr>
      <vt:lpstr>Is RISK worth the investment?</vt:lpstr>
      <vt:lpstr>An approach to evaluating RISK methods</vt:lpstr>
      <vt:lpstr>Other frames may serve us better</vt:lpstr>
      <vt:lpstr>PowerPoint Presentation</vt:lpstr>
      <vt:lpstr>Risk is not a hammer</vt:lpstr>
      <vt:lpstr>About Adam Shostack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Adam</dc:creator>
  <cp:lastModifiedBy>Adam</cp:lastModifiedBy>
  <cp:revision>20</cp:revision>
  <dcterms:created xsi:type="dcterms:W3CDTF">2025-07-14T16:02:54Z</dcterms:created>
  <dcterms:modified xsi:type="dcterms:W3CDTF">2025-08-13T00:33:57Z</dcterms:modified>
</cp:coreProperties>
</file>