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321" r:id="rId13"/>
    <p:sldId id="339" r:id="rId14"/>
    <p:sldId id="322" r:id="rId15"/>
    <p:sldId id="340" r:id="rId16"/>
    <p:sldId id="310" r:id="rId17"/>
    <p:sldId id="335" r:id="rId18"/>
    <p:sldId id="323" r:id="rId19"/>
    <p:sldId id="324" r:id="rId20"/>
    <p:sldId id="333" r:id="rId21"/>
    <p:sldId id="325" r:id="rId22"/>
    <p:sldId id="326" r:id="rId23"/>
    <p:sldId id="327" r:id="rId24"/>
    <p:sldId id="328" r:id="rId25"/>
    <p:sldId id="334" r:id="rId26"/>
    <p:sldId id="329" r:id="rId27"/>
    <p:sldId id="330" r:id="rId28"/>
    <p:sldId id="331" r:id="rId29"/>
    <p:sldId id="332" r:id="rId30"/>
    <p:sldId id="336" r:id="rId31"/>
    <p:sldId id="337" r:id="rId32"/>
    <p:sldId id="33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4"/>
    <p:restoredTop sz="96327"/>
  </p:normalViewPr>
  <p:slideViewPr>
    <p:cSldViewPr snapToGrid="0">
      <p:cViewPr varScale="1">
        <p:scale>
          <a:sx n="125" d="100"/>
          <a:sy n="125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5B7F-9549-2B01-05E2-A34FB7AA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51948-3C58-F439-DE99-4DE0E714C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E9DD-D89F-1664-33EF-91CF98B1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75C4-5EC8-0210-CA91-52928663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C4E32-228F-E66B-5FF9-E79EE729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A0AF-E282-9932-157D-2F1EF513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59F7C-DC11-6972-029A-CE94F8EC0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6326C-D200-1931-7101-FA31E790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D2EE8-DF2F-22D2-7BF1-9D20A508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87BEB-4558-3C5D-0575-B45288D6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D8BAB-E786-D443-9A74-DC0FCD5DF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F070C-1972-8616-D2BE-FAFF60F59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F834E-BA62-07BA-D54C-DD483E5E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BAE3-9256-0A5D-C03F-BF95FBD1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252CD-672C-D2D7-E32F-9ED68B11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521209" y="365130"/>
            <a:ext cx="9096992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521212" y="1737363"/>
            <a:ext cx="11046171" cy="443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5288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6C66B4"/>
              </a:buClr>
              <a:buSzPts val="2800"/>
              <a:buFont typeface="Arial" panose="020B0604020202020204" pitchFamily="34" charset="0"/>
              <a:buChar char="•"/>
              <a:defRPr/>
            </a:lvl1pPr>
            <a:lvl2pPr marL="685783" lvl="1" indent="-28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TR"/>
              <a:buChar char="–"/>
              <a:defRPr/>
            </a:lvl2pPr>
            <a:lvl3pPr marL="1028674" lvl="2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EABAB"/>
              </a:buClr>
              <a:buSzPts val="20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2"/>
          </p:nvPr>
        </p:nvSpPr>
        <p:spPr>
          <a:xfrm>
            <a:off x="521209" y="1208636"/>
            <a:ext cx="9096992" cy="31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2300"/>
              <a:buNone/>
              <a:defRPr sz="1725" b="0" i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16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458A-E45D-89BD-C220-8059725A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7C93-C1C0-0BD2-CCED-9B2A0D5E8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40C3-36DA-1674-DC39-3A92B537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1/6/24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FBF43-C90B-7B26-2A65-C646A6B5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96B0-CE9D-3F71-29B9-A80CBC9D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3EBD-AD01-B031-6710-8A05271B2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750C1-F196-0812-9516-624F9B46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13269-5F18-C520-9E08-3B9220FD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76A16-FDFA-C385-3005-27AA5A07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562A-CC03-45E1-E797-C3856A09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EB06-2680-D68A-4662-EBF4D2FEC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1F728-D27E-AED8-8286-04B514F6F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7D2BC-7426-55B4-B883-75822EE3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1FE87-38D3-092A-B0AD-562359BB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3DD5A-1DDC-16E3-2C1D-9858DC15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1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690B-D3E2-2D04-9311-0A06B815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D45F-EB78-B8E8-30C5-CF7DC3B2B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20264-351E-833A-6268-0600626E1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53390-BBA2-3BC1-66F0-C60EE0F40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5C46D-118E-1B03-0C0F-891EA8476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8EA49-6EDD-E34D-5764-46FEA02E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1/6/24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F4CD4-79E0-0D25-EC1B-B3C95F1C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1441D-45CF-ED44-C8CB-E3D71C4F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0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BB3B-F525-4BC5-90D8-98531901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8397A-5B60-137F-BD48-02F31CF3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1/6/24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2014A-9925-A19A-11D3-F34C6C66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480BE-5EC2-6D55-9243-B433F618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EA0DD-C808-8941-727E-3A0DDE3D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1/6/24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98EDF-3215-0627-0D1B-6A8408D2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D6AC-7D11-D3B5-83B2-1745A4E3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C6B2-ED15-ABD8-B0F5-D136EDC8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F91-54FF-5328-E834-BBD2D4B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C1241-0109-5048-39A1-5549372D7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4958-FB61-3E1A-D847-D17ADFB4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5406B-2BD4-5179-4AFE-F8B435EA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4C6E5-9E08-4EA7-B77F-F8D8BDB9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C761-BE5F-FF8C-2A6A-E5A705DE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8E241-5896-900A-420F-167989439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7A884-87FB-A608-B307-5429366C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951D8-710F-A799-45ED-F40BF491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FC3B5-D6F9-5737-A4D6-3D4F87E1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A0CDB-5C30-BE6D-68C3-7CA8A342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86F2E-AE56-02E2-8004-278C30AC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F2DA9-B1C0-30D6-956B-8C6B2A19D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A5C4-1AA2-66ED-2C2B-EA59A62BA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1/6/24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28D2B-BCC3-5B0C-09BC-897A158F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2BA2A-09A2-5EBA-1C2B-7D61374EAB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534754" y="6403964"/>
            <a:ext cx="1122491" cy="2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rabun" pitchFamily="2" charset="-34"/>
          <a:ea typeface="+mj-ea"/>
          <a:cs typeface="Sarabun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2736-53AA-6A93-5A4B-C8849F447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Towards a Science of </a:t>
            </a:r>
            <a:br>
              <a:rPr lang="en-US" dirty="0"/>
            </a:br>
            <a:r>
              <a:rPr lang="en-US" dirty="0"/>
              <a:t>Cyber Public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A8014-CA03-DF5E-E79D-26A7251C2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Adam Shostack</a:t>
            </a:r>
          </a:p>
          <a:p>
            <a:r>
              <a:rPr lang="en-US" dirty="0"/>
              <a:t>First Workshop on Cyber Public Health</a:t>
            </a:r>
          </a:p>
          <a:p>
            <a:r>
              <a:rPr lang="en-US" dirty="0"/>
              <a:t>NYC</a:t>
            </a:r>
          </a:p>
          <a:p>
            <a:r>
              <a:rPr lang="en-US" dirty="0"/>
              <a:t>Jan 9, 2024</a:t>
            </a:r>
          </a:p>
        </p:txBody>
      </p:sp>
    </p:spTree>
    <p:extLst>
      <p:ext uri="{BB962C8B-B14F-4D97-AF65-F5344CB8AC3E}">
        <p14:creationId xmlns:p14="http://schemas.microsoft.com/office/powerpoint/2010/main" val="82892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73B9-8C2F-9C18-06EA-0EDE0644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questions we want to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281C2-85A6-4764-DC5B-2789792A9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the Windows 11 hardware requirements impact security?</a:t>
            </a:r>
          </a:p>
          <a:p>
            <a:r>
              <a:rPr lang="en-US" dirty="0"/>
              <a:t>How many accounts are compromised and not sending spam?</a:t>
            </a:r>
          </a:p>
          <a:p>
            <a:r>
              <a:rPr lang="en-US" dirty="0"/>
              <a:t>How much ransomware is out there?</a:t>
            </a:r>
          </a:p>
          <a:p>
            <a:r>
              <a:rPr lang="en-US" dirty="0"/>
              <a:t>Is the National Cyber Security Strategy making us safer?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3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05ABF7-68E2-DE42-E42A-E5387C2D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toolset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D4C310-50C9-D4A6-FBD7-F0C6737A1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important data directly </a:t>
            </a:r>
          </a:p>
          <a:p>
            <a:pPr lvl="1"/>
            <a:r>
              <a:rPr lang="en-US" dirty="0"/>
              <a:t>Vital stats: Births, deaths, causes of death</a:t>
            </a:r>
          </a:p>
          <a:p>
            <a:pPr lvl="1"/>
            <a:r>
              <a:rPr lang="en-US" dirty="0"/>
              <a:t>Harms to people: Disease outbreaks (and more)</a:t>
            </a:r>
          </a:p>
          <a:p>
            <a:pPr lvl="1"/>
            <a:r>
              <a:rPr lang="en-US" dirty="0"/>
              <a:t>Investigate unusual clusters: Find the cause, fix it</a:t>
            </a:r>
          </a:p>
          <a:p>
            <a:r>
              <a:rPr lang="en-US" dirty="0"/>
              <a:t>Derive statistical information</a:t>
            </a:r>
          </a:p>
          <a:p>
            <a:pPr lvl="1"/>
            <a:r>
              <a:rPr lang="en-US" dirty="0"/>
              <a:t>Incidence, prevalence</a:t>
            </a:r>
          </a:p>
          <a:p>
            <a:r>
              <a:rPr lang="en-US" dirty="0"/>
              <a:t>Drive policy + behavior change</a:t>
            </a:r>
          </a:p>
          <a:p>
            <a:pPr lvl="1"/>
            <a:r>
              <a:rPr lang="en-US" dirty="0"/>
              <a:t>Improve outcomes</a:t>
            </a:r>
          </a:p>
        </p:txBody>
      </p:sp>
    </p:spTree>
    <p:extLst>
      <p:ext uri="{BB962C8B-B14F-4D97-AF65-F5344CB8AC3E}">
        <p14:creationId xmlns:p14="http://schemas.microsoft.com/office/powerpoint/2010/main" val="1376415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C31F-7EC9-7073-7826-5F2C7C33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Cyber Public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EE2DE-8E19-2618-3851-C92F259E6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3844" cy="4351338"/>
          </a:xfrm>
        </p:spPr>
        <p:txBody>
          <a:bodyPr/>
          <a:lstStyle/>
          <a:p>
            <a:r>
              <a:rPr lang="en-US" dirty="0"/>
              <a:t>Complements other frames like cyberwar, cybercrime</a:t>
            </a:r>
          </a:p>
          <a:p>
            <a:r>
              <a:rPr lang="en-US" dirty="0"/>
              <a:t>Leverages proven techniques</a:t>
            </a:r>
          </a:p>
          <a:p>
            <a:r>
              <a:rPr lang="en-US" dirty="0"/>
              <a:t>Early successes</a:t>
            </a:r>
          </a:p>
          <a:p>
            <a:r>
              <a:rPr lang="en-US" dirty="0"/>
              <a:t>Metaphors</a:t>
            </a:r>
          </a:p>
          <a:p>
            <a:pPr lvl="1"/>
            <a:r>
              <a:rPr lang="en-US" dirty="0"/>
              <a:t>Heavy use (virus outbreaks, infection, cyber hygiene)</a:t>
            </a:r>
          </a:p>
          <a:p>
            <a:pPr lvl="1"/>
            <a:r>
              <a:rPr lang="en-US" dirty="0"/>
              <a:t>40(+?) years (Virus, Fred Cohen, 1984)</a:t>
            </a:r>
          </a:p>
          <a:p>
            <a:pPr lvl="1"/>
            <a:r>
              <a:rPr lang="en-US" dirty="0"/>
              <a:t>Go beyond the metaphor: Cyber Safety Review Board story</a:t>
            </a:r>
          </a:p>
        </p:txBody>
      </p:sp>
    </p:spTree>
    <p:extLst>
      <p:ext uri="{BB962C8B-B14F-4D97-AF65-F5344CB8AC3E}">
        <p14:creationId xmlns:p14="http://schemas.microsoft.com/office/powerpoint/2010/main" val="135233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D559-088F-661B-E240-35FF6073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Deeper 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3A923-1929-79A2-CB1B-388C0DEFB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Cybergreen</a:t>
            </a:r>
            <a:endParaRPr lang="en-US" dirty="0"/>
          </a:p>
          <a:p>
            <a:r>
              <a:rPr lang="en-US" dirty="0"/>
              <a:t>Internet Infra Health Metrics Framework</a:t>
            </a:r>
          </a:p>
          <a:p>
            <a:r>
              <a:rPr lang="en-US" dirty="0"/>
              <a:t>Tech reports</a:t>
            </a:r>
          </a:p>
          <a:p>
            <a:pPr lvl="1"/>
            <a:r>
              <a:rPr lang="en-US" dirty="0"/>
              <a:t>Public Health + Cyber Public Health</a:t>
            </a:r>
          </a:p>
          <a:p>
            <a:pPr lvl="1"/>
            <a:r>
              <a:rPr lang="en-US" dirty="0"/>
              <a:t>Vital Statistics</a:t>
            </a:r>
          </a:p>
          <a:p>
            <a:pPr lvl="1"/>
            <a:r>
              <a:rPr lang="en-US" dirty="0"/>
              <a:t>Cyber Belief Model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6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38C9-4B14-4A58-32E4-5BF567AF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deeper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7AF8B-C933-041F-A4DE-B6BFA8F14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Today, let’s define challenges </a:t>
            </a:r>
          </a:p>
          <a:p>
            <a:pPr lvl="1"/>
            <a:r>
              <a:rPr lang="en-US" dirty="0"/>
              <a:t>Actively look for success/proof points</a:t>
            </a:r>
          </a:p>
          <a:p>
            <a:r>
              <a:rPr lang="en-US" dirty="0"/>
              <a:t>What should we achieve in 1, 3 or 5 years? By 2030?</a:t>
            </a:r>
          </a:p>
        </p:txBody>
      </p:sp>
    </p:spTree>
    <p:extLst>
      <p:ext uri="{BB962C8B-B14F-4D97-AF65-F5344CB8AC3E}">
        <p14:creationId xmlns:p14="http://schemas.microsoft.com/office/powerpoint/2010/main" val="369990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662C8-CB0E-9439-0D9A-B9A58D92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best way to </a:t>
            </a:r>
            <a:br>
              <a:rPr lang="en-US" dirty="0"/>
            </a:br>
            <a:r>
              <a:rPr lang="en-US" dirty="0"/>
              <a:t>predict the future</a:t>
            </a:r>
            <a:br>
              <a:rPr lang="en-US" dirty="0"/>
            </a:br>
            <a:r>
              <a:rPr lang="en-US" dirty="0"/>
              <a:t>is to invent 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62D8E-F1B0-6AC2-20D0-95356F7E1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2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45E9-3747-71E4-B597-F62EA4F3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FD4A-3706-E73A-48E8-21673D343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3686" y="2971800"/>
            <a:ext cx="8284627" cy="4439603"/>
          </a:xfrm>
        </p:spPr>
        <p:txBody>
          <a:bodyPr>
            <a:normAutofit/>
          </a:bodyPr>
          <a:lstStyle/>
          <a:p>
            <a:pPr marL="38099" indent="0">
              <a:buNone/>
            </a:pPr>
            <a:r>
              <a:rPr lang="en-US" sz="4000" dirty="0"/>
              <a:t>Questions?</a:t>
            </a:r>
          </a:p>
          <a:p>
            <a:pPr marL="38099" indent="0">
              <a:buNone/>
            </a:pPr>
            <a:r>
              <a:rPr lang="en-US" sz="4000" dirty="0"/>
              <a:t>Now or</a:t>
            </a:r>
          </a:p>
          <a:p>
            <a:pPr marL="38099" indent="0">
              <a:buNone/>
            </a:pPr>
            <a:r>
              <a:rPr lang="en-US" sz="4000" dirty="0" err="1"/>
              <a:t>adam@shostack.org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5AF59-7AFD-EBFB-10A4-03B5C14F452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1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93B269-C5FE-79F5-26CD-DAD60627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79AE7D-6566-9F5B-D467-0470700B7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10:15-10:45</a:t>
            </a:r>
          </a:p>
        </p:txBody>
      </p:sp>
    </p:spTree>
    <p:extLst>
      <p:ext uri="{BB962C8B-B14F-4D97-AF65-F5344CB8AC3E}">
        <p14:creationId xmlns:p14="http://schemas.microsoft.com/office/powerpoint/2010/main" val="3054557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CF8F19-6C95-D465-DD04-500119A4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kickoffs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CA5334-CCF3-4790-ADB0-8EBD313DC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58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254F6-8A07-7DEC-5F9B-4F8917F3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Definitional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A1E86-D1DC-063A-30E3-ACA716120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9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8E1AB0-2CC0-328C-1A50-3AAD57815CC1}"/>
              </a:ext>
            </a:extLst>
          </p:cNvPr>
          <p:cNvSpPr/>
          <p:nvPr/>
        </p:nvSpPr>
        <p:spPr>
          <a:xfrm>
            <a:off x="5190238" y="6155568"/>
            <a:ext cx="2362200" cy="670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46424-8FEA-8702-22E1-B7446DD8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76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355A5"/>
                </a:solidFill>
              </a:rPr>
              <a:t>About Adam </a:t>
            </a:r>
            <a:r>
              <a:rPr lang="en-US" dirty="0" err="1">
                <a:solidFill>
                  <a:srgbClr val="5355A5"/>
                </a:solidFill>
              </a:rPr>
              <a:t>Shostack</a:t>
            </a:r>
            <a:endParaRPr lang="en-US" dirty="0">
              <a:solidFill>
                <a:srgbClr val="5355A5"/>
              </a:solidFill>
            </a:endParaRPr>
          </a:p>
        </p:txBody>
      </p:sp>
      <p:pic>
        <p:nvPicPr>
          <p:cNvPr id="6" name="Google Shape;122;p9">
            <a:extLst>
              <a:ext uri="{FF2B5EF4-FFF2-40B4-BE49-F238E27FC236}">
                <a16:creationId xmlns:a16="http://schemas.microsoft.com/office/drawing/2014/main" id="{1CFFAB2C-9D05-6C09-0673-FE92468B90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833" t="5264" r="5864" b="5264"/>
          <a:stretch/>
        </p:blipFill>
        <p:spPr>
          <a:xfrm>
            <a:off x="5578327" y="3440736"/>
            <a:ext cx="1706073" cy="935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3;p9">
            <a:extLst>
              <a:ext uri="{FF2B5EF4-FFF2-40B4-BE49-F238E27FC236}">
                <a16:creationId xmlns:a16="http://schemas.microsoft.com/office/drawing/2014/main" id="{5BCBFBA3-4A60-8A1E-110B-156E62CF1E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1329" y="1460702"/>
            <a:ext cx="3248909" cy="77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0;p9">
            <a:extLst>
              <a:ext uri="{FF2B5EF4-FFF2-40B4-BE49-F238E27FC236}">
                <a16:creationId xmlns:a16="http://schemas.microsoft.com/office/drawing/2014/main" id="{EA068209-86BB-5646-7CD9-682486E1A9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8995" y="4918982"/>
            <a:ext cx="1826124" cy="190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F0CC26-C937-20CE-E4D7-F9663442D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119" y="4882973"/>
            <a:ext cx="1355928" cy="190664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BBCFB8F-D3BB-536D-BDB1-A70403C63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37" y="3614511"/>
            <a:ext cx="3417402" cy="70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E25293-9F13-40F7-7C92-AB8B91C75E6C}"/>
              </a:ext>
            </a:extLst>
          </p:cNvPr>
          <p:cNvCxnSpPr>
            <a:cxnSpLocks/>
          </p:cNvCxnSpPr>
          <p:nvPr/>
        </p:nvCxnSpPr>
        <p:spPr>
          <a:xfrm>
            <a:off x="1973034" y="2556052"/>
            <a:ext cx="8245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Black Hat USA 2016">
            <a:extLst>
              <a:ext uri="{FF2B5EF4-FFF2-40B4-BE49-F238E27FC236}">
                <a16:creationId xmlns:a16="http://schemas.microsoft.com/office/drawing/2014/main" id="{F4F7887D-FAB9-2A17-0734-6FEAAC73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90" y="3533584"/>
            <a:ext cx="2773637" cy="8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1B0BE0-A66D-9C43-376E-CAD17DAF8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8022" y="4735388"/>
            <a:ext cx="2467977" cy="227383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B015F8-BC68-A7BF-CCAC-56BD40D398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67" y="1359476"/>
            <a:ext cx="4543604" cy="8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5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992E82-7B73-7F24-B98A-167BE5C5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admin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82B9DD-6CAE-7B74-E4ED-1ECE48B5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4683443"/>
          </a:xfrm>
        </p:spPr>
        <p:txBody>
          <a:bodyPr>
            <a:normAutofit/>
          </a:bodyPr>
          <a:lstStyle/>
          <a:p>
            <a:r>
              <a:rPr lang="en-US" dirty="0"/>
              <a:t>Table introductions </a:t>
            </a:r>
          </a:p>
          <a:p>
            <a:pPr lvl="1"/>
            <a:r>
              <a:rPr lang="en-US" dirty="0"/>
              <a:t>Roles: facilitator (at easel?), lead note takers</a:t>
            </a:r>
          </a:p>
          <a:p>
            <a:r>
              <a:rPr lang="en-US" dirty="0"/>
              <a:t>Adam slides are in Drive at ________________________________</a:t>
            </a:r>
          </a:p>
          <a:p>
            <a:r>
              <a:rPr lang="en-US" dirty="0"/>
              <a:t>10:45 – 12:30 breakout 1: Data</a:t>
            </a:r>
          </a:p>
          <a:p>
            <a:pPr lvl="1"/>
            <a:r>
              <a:rPr lang="en-US" dirty="0"/>
              <a:t>Suggested time division – We’ll advance the slides</a:t>
            </a:r>
          </a:p>
          <a:p>
            <a:pPr lvl="1"/>
            <a:r>
              <a:rPr lang="en-US" dirty="0"/>
              <a:t>10:45 – 11:15 Units</a:t>
            </a:r>
          </a:p>
          <a:p>
            <a:pPr lvl="1"/>
            <a:r>
              <a:rPr lang="en-US" dirty="0"/>
              <a:t>11:15 – 11:45 Harms</a:t>
            </a:r>
          </a:p>
          <a:p>
            <a:pPr lvl="1"/>
            <a:r>
              <a:rPr lang="en-US" dirty="0"/>
              <a:t>11:45 – 12:00 Futures</a:t>
            </a:r>
          </a:p>
          <a:p>
            <a:pPr lvl="1"/>
            <a:r>
              <a:rPr lang="en-US" dirty="0"/>
              <a:t>12 – 12:30 Report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2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05E507-55B5-C25A-5B55-7593177F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units of CPH?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0B0BAF-BA57-8363-5CE9-AA174449B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units in public health?</a:t>
            </a:r>
          </a:p>
          <a:p>
            <a:pPr lvl="1"/>
            <a:r>
              <a:rPr lang="en-US" dirty="0"/>
              <a:t>People (births, deaths, marriage, divorce)</a:t>
            </a:r>
          </a:p>
          <a:p>
            <a:pPr lvl="1"/>
            <a:r>
              <a:rPr lang="en-US" dirty="0"/>
              <a:t>Households, families</a:t>
            </a:r>
          </a:p>
          <a:p>
            <a:pPr lvl="1"/>
            <a:r>
              <a:rPr lang="en-US" dirty="0"/>
              <a:t>Cities and states </a:t>
            </a:r>
          </a:p>
          <a:p>
            <a:pPr lvl="1"/>
            <a:r>
              <a:rPr lang="en-US" dirty="0"/>
              <a:t>Hospitals</a:t>
            </a:r>
          </a:p>
          <a:p>
            <a:pPr marL="514350" indent="-514350">
              <a:buAutoNum type="arabicPeriod" startAt="2"/>
            </a:pPr>
            <a:r>
              <a:rPr lang="en-US" dirty="0"/>
              <a:t>What are the cybersecurity equivalents?</a:t>
            </a:r>
          </a:p>
          <a:p>
            <a:pPr lvl="1"/>
            <a:r>
              <a:rPr lang="en-US" dirty="0"/>
              <a:t>Devices, accounts, virtual machines</a:t>
            </a:r>
          </a:p>
          <a:p>
            <a:pPr lvl="1"/>
            <a:r>
              <a:rPr lang="en-US" dirty="0"/>
              <a:t>Enterprises, SMB? (How to think about contractors? Do we need to?)</a:t>
            </a:r>
          </a:p>
          <a:p>
            <a:pPr marL="0" indent="0">
              <a:buNone/>
            </a:pPr>
            <a:r>
              <a:rPr lang="en-US" dirty="0"/>
              <a:t>3.   What are the cybersecurity unique units?</a:t>
            </a:r>
          </a:p>
        </p:txBody>
      </p:sp>
    </p:spTree>
    <p:extLst>
      <p:ext uri="{BB962C8B-B14F-4D97-AF65-F5344CB8AC3E}">
        <p14:creationId xmlns:p14="http://schemas.microsoft.com/office/powerpoint/2010/main" val="2826898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3BDF3-3F90-415D-E357-56DD59B8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harms in CPH?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2DCD-CC8C-C461-0D3D-02BD85653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77748" cy="4788931"/>
          </a:xfrm>
        </p:spPr>
        <p:txBody>
          <a:bodyPr>
            <a:normAutofit/>
          </a:bodyPr>
          <a:lstStyle/>
          <a:p>
            <a:r>
              <a:rPr lang="en-US" dirty="0"/>
              <a:t>Public health tracks (examples, not exhaustive)</a:t>
            </a:r>
          </a:p>
          <a:p>
            <a:pPr lvl="1"/>
            <a:r>
              <a:rPr lang="en-US" dirty="0"/>
              <a:t>Disease incidence (New cases in a period), prevalence (# in population)</a:t>
            </a:r>
          </a:p>
          <a:p>
            <a:pPr lvl="1"/>
            <a:r>
              <a:rPr lang="en-US" dirty="0"/>
              <a:t>Quality adjusted life years</a:t>
            </a:r>
          </a:p>
          <a:p>
            <a:pPr lvl="1"/>
            <a:r>
              <a:rPr lang="en-US" dirty="0"/>
              <a:t>Chronic + acute disease</a:t>
            </a:r>
          </a:p>
          <a:p>
            <a:pPr lvl="1"/>
            <a:r>
              <a:rPr lang="en-US" dirty="0"/>
              <a:t>Lifestyle disease</a:t>
            </a:r>
          </a:p>
          <a:p>
            <a:r>
              <a:rPr lang="en-US" dirty="0"/>
              <a:t>Cyber public health equivalents?</a:t>
            </a:r>
          </a:p>
          <a:p>
            <a:pPr lvl="1"/>
            <a:r>
              <a:rPr lang="en-US" dirty="0"/>
              <a:t>Account takeover, buffer overflow, “Infection” by a virus, </a:t>
            </a:r>
          </a:p>
          <a:p>
            <a:r>
              <a:rPr lang="en-US" dirty="0"/>
              <a:t>What else?</a:t>
            </a:r>
          </a:p>
          <a:p>
            <a:pPr lvl="1"/>
            <a:r>
              <a:rPr lang="en-US" dirty="0"/>
              <a:t>supply chain attack may be different enough to call unique? Why/why not?</a:t>
            </a:r>
          </a:p>
        </p:txBody>
      </p:sp>
    </p:spTree>
    <p:extLst>
      <p:ext uri="{BB962C8B-B14F-4D97-AF65-F5344CB8AC3E}">
        <p14:creationId xmlns:p14="http://schemas.microsoft.com/office/powerpoint/2010/main" val="1815697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1D10-2256-7B2D-F50B-B1029415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next steps/goals/visions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70E44-1D91-5586-4C54-976A8895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all three </a:t>
            </a:r>
          </a:p>
          <a:p>
            <a:r>
              <a:rPr lang="en-US" dirty="0"/>
              <a:t>Various levels of resolution, timeline, difficulty</a:t>
            </a:r>
          </a:p>
          <a:p>
            <a:r>
              <a:rPr lang="en-US" dirty="0"/>
              <a:t>Action items (immediate), stepping stones, milestones, demonstrable wins</a:t>
            </a:r>
          </a:p>
        </p:txBody>
      </p:sp>
    </p:spTree>
    <p:extLst>
      <p:ext uri="{BB962C8B-B14F-4D97-AF65-F5344CB8AC3E}">
        <p14:creationId xmlns:p14="http://schemas.microsoft.com/office/powerpoint/2010/main" val="2017972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4E4D9-A422-1259-114B-0B8740F8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C0C5F-6616-5613-AD7F-B1FA771C5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Volunteer notetakers per breakout </a:t>
            </a:r>
          </a:p>
          <a:p>
            <a:r>
              <a:rPr lang="en-US" dirty="0"/>
              <a:t>Everyone’s encouraged to take notes</a:t>
            </a:r>
          </a:p>
          <a:p>
            <a:pPr lvl="1"/>
            <a:r>
              <a:rPr lang="en-US" dirty="0"/>
              <a:t>We plan to gather your thoughts later</a:t>
            </a:r>
          </a:p>
          <a:p>
            <a:r>
              <a:rPr lang="en-US" dirty="0"/>
              <a:t>We’ll ask you (at the end of the day) to share essential points</a:t>
            </a:r>
          </a:p>
          <a:p>
            <a:r>
              <a:rPr lang="en-US" dirty="0"/>
              <a:t>We’ll ask you to share electronically later</a:t>
            </a:r>
          </a:p>
          <a:p>
            <a:pPr lvl="1"/>
            <a:r>
              <a:rPr lang="en-US" dirty="0"/>
              <a:t>Transcribing will trigger other thinking</a:t>
            </a:r>
          </a:p>
          <a:p>
            <a:pPr lvl="1"/>
            <a:r>
              <a:rPr lang="en-US" dirty="0"/>
              <a:t>We hope that revisiting your notes will be rewarding and drive useful results</a:t>
            </a:r>
          </a:p>
          <a:p>
            <a:pPr lvl="1"/>
            <a:r>
              <a:rPr lang="en-US" dirty="0"/>
              <a:t>We’ll have a Google drive set up to share with attendees</a:t>
            </a:r>
          </a:p>
        </p:txBody>
      </p:sp>
    </p:spTree>
    <p:extLst>
      <p:ext uri="{BB962C8B-B14F-4D97-AF65-F5344CB8AC3E}">
        <p14:creationId xmlns:p14="http://schemas.microsoft.com/office/powerpoint/2010/main" val="2796070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B54B5B-9E50-0B28-0369-04E29DD5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798B8-4B99-516D-7E2C-0FE0D4136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12:30 – 1:30 </a:t>
            </a:r>
          </a:p>
        </p:txBody>
      </p:sp>
    </p:spTree>
    <p:extLst>
      <p:ext uri="{BB962C8B-B14F-4D97-AF65-F5344CB8AC3E}">
        <p14:creationId xmlns:p14="http://schemas.microsoft.com/office/powerpoint/2010/main" val="1624161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358F-3FE1-3D91-CFDE-CF12204B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B95BF-A86B-38D4-437C-9DA5CEE4B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1:30-3:15</a:t>
            </a:r>
          </a:p>
        </p:txBody>
      </p:sp>
    </p:spTree>
    <p:extLst>
      <p:ext uri="{BB962C8B-B14F-4D97-AF65-F5344CB8AC3E}">
        <p14:creationId xmlns:p14="http://schemas.microsoft.com/office/powerpoint/2010/main" val="1957065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59D89-9D4D-348D-9099-3BFF396C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8354DE-B12A-FF17-3548-3154F317E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What data does Public Health have, and how did it get it?</a:t>
            </a:r>
          </a:p>
          <a:p>
            <a:pPr lvl="1"/>
            <a:r>
              <a:rPr lang="en-US" dirty="0"/>
              <a:t>Births, death, marriage: all relate to taxes or licenses</a:t>
            </a:r>
          </a:p>
          <a:p>
            <a:pPr lvl="1"/>
            <a:r>
              <a:rPr lang="en-US" dirty="0"/>
              <a:t>Reportable Diseases: obvious benefit, after years of struggle following John Snow, Louis Pasteur</a:t>
            </a:r>
          </a:p>
          <a:p>
            <a:pPr lvl="1"/>
            <a:r>
              <a:rPr lang="en-US" dirty="0"/>
              <a:t>Longitudinal studies (Framingham)</a:t>
            </a:r>
          </a:p>
          <a:p>
            <a:pPr lvl="1"/>
            <a:r>
              <a:rPr lang="en-US" dirty="0"/>
              <a:t>Population studies (British Doctor)</a:t>
            </a:r>
          </a:p>
          <a:p>
            <a:pPr lvl="1"/>
            <a:r>
              <a:rPr lang="en-US" dirty="0"/>
              <a:t>Early wins enabled systematic data capture</a:t>
            </a:r>
          </a:p>
          <a:p>
            <a:r>
              <a:rPr lang="en-US" dirty="0"/>
              <a:t>Challenges remain: </a:t>
            </a:r>
          </a:p>
          <a:p>
            <a:pPr lvl="1"/>
            <a:r>
              <a:rPr lang="en-US" dirty="0"/>
              <a:t>States not reporting Covid data</a:t>
            </a:r>
          </a:p>
          <a:p>
            <a:pPr lvl="1"/>
            <a:r>
              <a:rPr lang="en-US" dirty="0"/>
              <a:t>“Died of/died with” (real issue, real politics)</a:t>
            </a:r>
          </a:p>
        </p:txBody>
      </p:sp>
    </p:spTree>
    <p:extLst>
      <p:ext uri="{BB962C8B-B14F-4D97-AF65-F5344CB8AC3E}">
        <p14:creationId xmlns:p14="http://schemas.microsoft.com/office/powerpoint/2010/main" val="1840787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2DDD-88B7-8E8D-15F7-5A9D6F21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CPH data sources?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F0D77-2CF6-28C8-1AA6-0FADEC9BB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they?</a:t>
            </a:r>
          </a:p>
          <a:p>
            <a:pPr lvl="1"/>
            <a:r>
              <a:rPr lang="en-US" dirty="0"/>
              <a:t>Does it exist today?</a:t>
            </a:r>
          </a:p>
          <a:p>
            <a:pPr lvl="1"/>
            <a:r>
              <a:rPr lang="en-US" dirty="0"/>
              <a:t>Could we get it? (easy, feasible with money, complex, impossible)</a:t>
            </a:r>
          </a:p>
          <a:p>
            <a:r>
              <a:rPr lang="en-US" dirty="0"/>
              <a:t>Who has it/could get it?</a:t>
            </a:r>
          </a:p>
          <a:p>
            <a:r>
              <a:rPr lang="en-US" dirty="0"/>
              <a:t>Who might work on it? (Refine, de-dupe, quality, consistency?)</a:t>
            </a:r>
          </a:p>
          <a:p>
            <a:r>
              <a:rPr lang="en-US" dirty="0"/>
              <a:t>Who can make use of it?</a:t>
            </a:r>
          </a:p>
          <a:p>
            <a:pPr lvl="1"/>
            <a:r>
              <a:rPr lang="en-US" dirty="0"/>
              <a:t>What stops them from getting it today?</a:t>
            </a:r>
          </a:p>
          <a:p>
            <a:pPr lvl="1"/>
            <a:r>
              <a:rPr lang="en-US" dirty="0"/>
              <a:t>Secrecy for business reasons, security reasons (other forms of secrecy?)</a:t>
            </a:r>
          </a:p>
          <a:p>
            <a:pPr lvl="1"/>
            <a:r>
              <a:rPr lang="en-US" dirty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3696787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1D10-2256-7B2D-F50B-B1029415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next steps/goals/visions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70E44-1D91-5586-4C54-976A8895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all three </a:t>
            </a:r>
          </a:p>
          <a:p>
            <a:r>
              <a:rPr lang="en-US" dirty="0"/>
              <a:t>Various levels of resolution, timeline, difficulty</a:t>
            </a:r>
          </a:p>
          <a:p>
            <a:r>
              <a:rPr lang="en-US" dirty="0"/>
              <a:t>Action items (immediate), stepping stones, milestones, demonstrable wins</a:t>
            </a:r>
          </a:p>
          <a:p>
            <a:r>
              <a:rPr lang="en-US"/>
              <a:t>Same request: paper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3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00B3-A20C-4001-DA9A-E0E4BBFFC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1D253-7481-3057-AC5D-1E08DB588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13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3186BD-0A0B-F69C-4696-29041A82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</a:t>
            </a:r>
            <a:br>
              <a:rPr lang="en-US" dirty="0"/>
            </a:br>
            <a:r>
              <a:rPr lang="en-US" dirty="0"/>
              <a:t>The Agenda for maturing </a:t>
            </a:r>
            <a:br>
              <a:rPr lang="en-US" dirty="0"/>
            </a:br>
            <a:r>
              <a:rPr lang="en-US" dirty="0"/>
              <a:t>Cyber Public Health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BF16D-9F4B-AB79-EA46-2FEDA7BEB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3:45 – 5:00</a:t>
            </a:r>
          </a:p>
        </p:txBody>
      </p:sp>
    </p:spTree>
    <p:extLst>
      <p:ext uri="{BB962C8B-B14F-4D97-AF65-F5344CB8AC3E}">
        <p14:creationId xmlns:p14="http://schemas.microsoft.com/office/powerpoint/2010/main" val="513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8BCCA-4D10-A1AA-3E6F-E8027A3E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33DC0-7823-9FD8-76A0-65ED2035D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4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7C40-2533-1517-199A-33D5D9D0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1C10E-1D90-01D6-C7B2-50E6ABE1B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Winery, downstairs </a:t>
            </a:r>
          </a:p>
          <a:p>
            <a:r>
              <a:rPr lang="en-US" dirty="0"/>
              <a:t>(Thanks, Google for hosting)</a:t>
            </a:r>
          </a:p>
        </p:txBody>
      </p:sp>
    </p:spTree>
    <p:extLst>
      <p:ext uri="{BB962C8B-B14F-4D97-AF65-F5344CB8AC3E}">
        <p14:creationId xmlns:p14="http://schemas.microsoft.com/office/powerpoint/2010/main" val="144869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7793-74F0-7708-58DA-14D5D26F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“Cybersecurity is going great!”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“Keep it up folks!”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68DB8-17AD-DC4F-1BD4-D04CB1FCE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6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CDA7D8-6196-D54F-730E-B65C92E2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seriously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C390E2-9D5F-6F79-50A0-BC01D0C1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no agreed measures of how we’re doing overall</a:t>
            </a:r>
          </a:p>
          <a:p>
            <a:pPr lvl="1"/>
            <a:r>
              <a:rPr lang="en-US" dirty="0"/>
              <a:t>Is security better this year than last?</a:t>
            </a:r>
          </a:p>
          <a:p>
            <a:pPr lvl="1"/>
            <a:r>
              <a:rPr lang="en-US" dirty="0"/>
              <a:t>Many of our measures are tactical (breaches, ransomware payments)</a:t>
            </a:r>
          </a:p>
          <a:p>
            <a:r>
              <a:rPr lang="en-US" dirty="0"/>
              <a:t>We’re making large investments at individual/enterprise levels</a:t>
            </a:r>
          </a:p>
          <a:p>
            <a:pPr lvl="1"/>
            <a:r>
              <a:rPr lang="en-US" dirty="0"/>
              <a:t>The “cybersecurity” sector is booming</a:t>
            </a:r>
          </a:p>
          <a:p>
            <a:r>
              <a:rPr lang="en-US" dirty="0"/>
              <a:t>We generally agree we’re not doing well</a:t>
            </a:r>
          </a:p>
        </p:txBody>
      </p:sp>
    </p:spTree>
    <p:extLst>
      <p:ext uri="{BB962C8B-B14F-4D97-AF65-F5344CB8AC3E}">
        <p14:creationId xmlns:p14="http://schemas.microsoft.com/office/powerpoint/2010/main" val="340040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45C3-2AF7-29C7-3D42-7319ADD83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38D63-D9E4-A110-337B-EAEFBB558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security incidents this year compare to last year?</a:t>
            </a:r>
          </a:p>
          <a:p>
            <a:r>
              <a:rPr lang="en-US" dirty="0"/>
              <a:t>What’s causing them?</a:t>
            </a:r>
          </a:p>
          <a:p>
            <a:r>
              <a:rPr lang="en-US" dirty="0"/>
              <a:t>Are more incidents about security or population growth?</a:t>
            </a:r>
          </a:p>
          <a:p>
            <a:r>
              <a:rPr lang="en-US" dirty="0"/>
              <a:t>Are incidents more or less severe?</a:t>
            </a:r>
          </a:p>
        </p:txBody>
      </p:sp>
    </p:spTree>
    <p:extLst>
      <p:ext uri="{BB962C8B-B14F-4D97-AF65-F5344CB8AC3E}">
        <p14:creationId xmlns:p14="http://schemas.microsoft.com/office/powerpoint/2010/main" val="176103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5209-46D4-E4C1-39BB-7A2406BF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Broad Street: A story from 2010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161EC-44C4-5395-4DC0-2FFF3556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1214" cy="4351338"/>
          </a:xfrm>
        </p:spPr>
        <p:txBody>
          <a:bodyPr/>
          <a:lstStyle/>
          <a:p>
            <a:r>
              <a:rPr lang="en-US" dirty="0"/>
              <a:t>Assigned to investigate the impact of zero day attacks</a:t>
            </a:r>
          </a:p>
          <a:p>
            <a:r>
              <a:rPr lang="en-US" dirty="0"/>
              <a:t>Discovered Microsoft had almost no data on causes of infection</a:t>
            </a:r>
          </a:p>
          <a:p>
            <a:r>
              <a:rPr lang="en-US" dirty="0"/>
              <a:t>Invented some </a:t>
            </a:r>
            <a:r>
              <a:rPr lang="en-US" dirty="0">
                <a:sym typeface="Wingdings" pitchFamily="2" charset="2"/>
              </a:rPr>
              <a:t>proxies </a:t>
            </a:r>
          </a:p>
          <a:p>
            <a:r>
              <a:rPr lang="en-US" dirty="0"/>
              <a:t>Also learned Microsoft didn’t have data on # of Windows machines</a:t>
            </a:r>
          </a:p>
          <a:p>
            <a:r>
              <a:rPr lang="en-US" dirty="0"/>
              <a:t>Focused on “Malicious Software Removal Tool” data</a:t>
            </a:r>
          </a:p>
        </p:txBody>
      </p:sp>
    </p:spTree>
    <p:extLst>
      <p:ext uri="{BB962C8B-B14F-4D97-AF65-F5344CB8AC3E}">
        <p14:creationId xmlns:p14="http://schemas.microsoft.com/office/powerpoint/2010/main" val="391822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7776-C057-F272-978A-4C410F2C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Security Intel Report Vol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3DE4-BE96-F807-4162-1DC7F1D32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85763-A76E-61C4-3C70-E62FF6C3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773427" cy="49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E468-1886-C8BA-986F-0DB3A30C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85575-7070-70B7-8516-E4051778E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dirty="0"/>
              <a:t>Security Update 967940 turned off autorun for XP, Vista</a:t>
            </a:r>
          </a:p>
          <a:p>
            <a:r>
              <a:rPr lang="en-US" dirty="0"/>
              <a:t>MSRT cleans dropped ~25% (1 million cleans/month) for over a year</a:t>
            </a:r>
          </a:p>
          <a:p>
            <a:r>
              <a:rPr lang="en-US" dirty="0"/>
              <a:t>Today we might say incidence dropped</a:t>
            </a:r>
          </a:p>
          <a:p>
            <a:r>
              <a:rPr lang="en-US" dirty="0"/>
              <a:t>Still lack data on prevalence of malware</a:t>
            </a:r>
          </a:p>
          <a:p>
            <a:r>
              <a:rPr lang="en-US" dirty="0"/>
              <a:t>Published the project Broad Street story widely</a:t>
            </a:r>
          </a:p>
        </p:txBody>
      </p:sp>
    </p:spTree>
    <p:extLst>
      <p:ext uri="{BB962C8B-B14F-4D97-AF65-F5344CB8AC3E}">
        <p14:creationId xmlns:p14="http://schemas.microsoft.com/office/powerpoint/2010/main" val="449893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D744A25-92DE-9B4A-AFB3-7FAE01F95FEE}" vid="{B342F9FC-5051-F24A-A739-E6C6BD3C69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3362</TotalTime>
  <Words>996</Words>
  <Application>Microsoft Macintosh PowerPoint</Application>
  <PresentationFormat>Widescreen</PresentationFormat>
  <Paragraphs>153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Century Gothic</vt:lpstr>
      <vt:lpstr>NTR</vt:lpstr>
      <vt:lpstr>Sarabun</vt:lpstr>
      <vt:lpstr>Wingdings</vt:lpstr>
      <vt:lpstr>Office Theme</vt:lpstr>
      <vt:lpstr>Towards a Science of  Cyber Public Health</vt:lpstr>
      <vt:lpstr>About Adam Shostack</vt:lpstr>
      <vt:lpstr>Why?</vt:lpstr>
      <vt:lpstr>“Cybersecurity is going great!”  “Keep it up folks!” </vt:lpstr>
      <vt:lpstr>More seriously</vt:lpstr>
      <vt:lpstr>Fundamental questions </vt:lpstr>
      <vt:lpstr>Project Broad Street: A story from 2010</vt:lpstr>
      <vt:lpstr>Microsoft Security Intel Report Vol 11</vt:lpstr>
      <vt:lpstr>Feb 2011</vt:lpstr>
      <vt:lpstr>Example questions we want to answer</vt:lpstr>
      <vt:lpstr>Public health toolset</vt:lpstr>
      <vt:lpstr>Cyber Public Health </vt:lpstr>
      <vt:lpstr>Building Deeper Foundations</vt:lpstr>
      <vt:lpstr>Going deeper</vt:lpstr>
      <vt:lpstr>The best way to  predict the future is to invent it</vt:lpstr>
      <vt:lpstr>PowerPoint Presentation</vt:lpstr>
      <vt:lpstr>Break</vt:lpstr>
      <vt:lpstr>Section kickoffs</vt:lpstr>
      <vt:lpstr>Definitional Challenges</vt:lpstr>
      <vt:lpstr>Breakout admin</vt:lpstr>
      <vt:lpstr>What are the units of CPH?</vt:lpstr>
      <vt:lpstr>What are the harms in CPH?</vt:lpstr>
      <vt:lpstr>Develop next steps/goals/visions</vt:lpstr>
      <vt:lpstr>Notes</vt:lpstr>
      <vt:lpstr>Lunch </vt:lpstr>
      <vt:lpstr>Data Challenges</vt:lpstr>
      <vt:lpstr>Public Health Data</vt:lpstr>
      <vt:lpstr>What are the CPH data sources?</vt:lpstr>
      <vt:lpstr>Develop next steps/goals/visions</vt:lpstr>
      <vt:lpstr>Next Steps: The Agenda for maturing  Cyber Public Health</vt:lpstr>
      <vt:lpstr>Closing remarks</vt:lpstr>
      <vt:lpstr>Immediate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Science of  Cyber Public Health</dc:title>
  <dc:creator>Adam</dc:creator>
  <cp:lastModifiedBy>shostack</cp:lastModifiedBy>
  <cp:revision>7</cp:revision>
  <dcterms:created xsi:type="dcterms:W3CDTF">2024-01-02T17:41:10Z</dcterms:created>
  <dcterms:modified xsi:type="dcterms:W3CDTF">2024-01-09T02:22:50Z</dcterms:modified>
</cp:coreProperties>
</file>