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7"/>
  </p:notesMasterIdLst>
  <p:sldIdLst>
    <p:sldId id="256" r:id="rId2"/>
    <p:sldId id="257" r:id="rId3"/>
    <p:sldId id="267" r:id="rId4"/>
    <p:sldId id="285" r:id="rId5"/>
    <p:sldId id="286" r:id="rId6"/>
    <p:sldId id="293" r:id="rId7"/>
    <p:sldId id="288" r:id="rId8"/>
    <p:sldId id="258" r:id="rId9"/>
    <p:sldId id="260" r:id="rId10"/>
    <p:sldId id="273" r:id="rId11"/>
    <p:sldId id="284" r:id="rId12"/>
    <p:sldId id="274" r:id="rId13"/>
    <p:sldId id="282" r:id="rId14"/>
    <p:sldId id="269" r:id="rId15"/>
    <p:sldId id="268" r:id="rId16"/>
    <p:sldId id="270" r:id="rId17"/>
    <p:sldId id="271" r:id="rId18"/>
    <p:sldId id="275" r:id="rId19"/>
    <p:sldId id="279" r:id="rId20"/>
    <p:sldId id="280" r:id="rId21"/>
    <p:sldId id="287" r:id="rId22"/>
    <p:sldId id="276" r:id="rId23"/>
    <p:sldId id="283" r:id="rId24"/>
    <p:sldId id="281" r:id="rId25"/>
    <p:sldId id="290" r:id="rId26"/>
    <p:sldId id="277" r:id="rId27"/>
    <p:sldId id="278" r:id="rId28"/>
    <p:sldId id="294" r:id="rId29"/>
    <p:sldId id="296" r:id="rId30"/>
    <p:sldId id="297" r:id="rId31"/>
    <p:sldId id="291" r:id="rId32"/>
    <p:sldId id="418" r:id="rId33"/>
    <p:sldId id="391" r:id="rId34"/>
    <p:sldId id="392" r:id="rId35"/>
    <p:sldId id="413" r:id="rId36"/>
  </p:sldIdLst>
  <p:sldSz cx="12192000" cy="6858000"/>
  <p:notesSz cx="6858000" cy="9144000"/>
  <p:embeddedFontLst>
    <p:embeddedFont>
      <p:font typeface="Libre Franklin" pitchFamily="2" charset="77"/>
      <p:regular r:id="rId38"/>
      <p:bold r:id="rId39"/>
      <p:italic r:id="rId40"/>
      <p:boldItalic r:id="rId41"/>
    </p:embeddedFont>
    <p:embeddedFont>
      <p:font typeface="Overpass" panose="020B0503020203020203" pitchFamily="34" charset="0"/>
      <p:regular r:id="rId42"/>
      <p:bold r:id="rId43"/>
      <p:italic r:id="rId44"/>
      <p:boldItalic r:id="rId45"/>
    </p:embeddedFont>
    <p:embeddedFont>
      <p:font typeface="Overpass Black" pitchFamily="2" charset="77"/>
      <p:bold r:id="rId46"/>
      <p:italic r:id="rId47"/>
      <p:boldItalic r:id="rId48"/>
    </p:embeddedFont>
    <p:embeddedFont>
      <p:font typeface="Sarabun" charset="-34"/>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3" roundtripDataSignature="AMtx7mh4xq3LFIThnFYahelrwRHGGZq/T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1918"/>
  </p:normalViewPr>
  <p:slideViewPr>
    <p:cSldViewPr snapToGrid="0">
      <p:cViewPr varScale="1">
        <p:scale>
          <a:sx n="116" d="100"/>
          <a:sy n="116" d="100"/>
        </p:scale>
        <p:origin x="96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customschemas.google.com/relationships/presentationmetadata" Target="meta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font" Target="fonts/font4.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2.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font" Target="fonts/font15.fntdata"/></Relationships>
</file>

<file path=ppt/charts/_rels/chart1.xml.rels><?xml version="1.0" encoding="UTF-8" standalone="yes"?>
<Relationships xmlns="http://schemas.openxmlformats.org/package/2006/relationships"><Relationship Id="rId3" Type="http://schemas.openxmlformats.org/officeDocument/2006/relationships/oleObject" Target="file:////Volumes/missioncontrol/Documents/papers/tmbook/2.0/text/edits/frontmatter/frontmatter/413324-c00-f0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cho!$B$1</c:f>
              <c:strCache>
                <c:ptCount val="1"/>
                <c:pt idx="0">
                  <c:v># papers</c:v>
                </c:pt>
              </c:strCache>
            </c:strRef>
          </c:tx>
          <c:spPr>
            <a:solidFill>
              <a:schemeClr val="accent2"/>
            </a:solidFill>
            <a:ln>
              <a:noFill/>
            </a:ln>
            <a:effectLst/>
          </c:spPr>
          <c:invertIfNegative val="0"/>
          <c:cat>
            <c:numRef>
              <c:f>cho!$A$2:$A$22</c:f>
              <c:numCache>
                <c:formatCode>General</c:formatCode>
                <c:ptCount val="21"/>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pt idx="20">
                  <c:v>2023</c:v>
                </c:pt>
              </c:numCache>
            </c:numRef>
          </c:cat>
          <c:val>
            <c:numRef>
              <c:f>cho!$B$2:$B$22</c:f>
              <c:numCache>
                <c:formatCode>General</c:formatCode>
                <c:ptCount val="21"/>
                <c:pt idx="0">
                  <c:v>3</c:v>
                </c:pt>
                <c:pt idx="1">
                  <c:v>2</c:v>
                </c:pt>
                <c:pt idx="2">
                  <c:v>7</c:v>
                </c:pt>
                <c:pt idx="3">
                  <c:v>9</c:v>
                </c:pt>
                <c:pt idx="4">
                  <c:v>17</c:v>
                </c:pt>
                <c:pt idx="5">
                  <c:v>17</c:v>
                </c:pt>
                <c:pt idx="6">
                  <c:v>21</c:v>
                </c:pt>
                <c:pt idx="7">
                  <c:v>25</c:v>
                </c:pt>
                <c:pt idx="8">
                  <c:v>23</c:v>
                </c:pt>
                <c:pt idx="9">
                  <c:v>23</c:v>
                </c:pt>
                <c:pt idx="10">
                  <c:v>27</c:v>
                </c:pt>
                <c:pt idx="11">
                  <c:v>16</c:v>
                </c:pt>
                <c:pt idx="12">
                  <c:v>30</c:v>
                </c:pt>
                <c:pt idx="13">
                  <c:v>41</c:v>
                </c:pt>
                <c:pt idx="14">
                  <c:v>47</c:v>
                </c:pt>
                <c:pt idx="15">
                  <c:v>77</c:v>
                </c:pt>
                <c:pt idx="16">
                  <c:v>73</c:v>
                </c:pt>
                <c:pt idx="17">
                  <c:v>76</c:v>
                </c:pt>
                <c:pt idx="18">
                  <c:v>99</c:v>
                </c:pt>
                <c:pt idx="19">
                  <c:v>186</c:v>
                </c:pt>
                <c:pt idx="20">
                  <c:v>273</c:v>
                </c:pt>
              </c:numCache>
            </c:numRef>
          </c:val>
          <c:extLst>
            <c:ext xmlns:c16="http://schemas.microsoft.com/office/drawing/2014/chart" uri="{C3380CC4-5D6E-409C-BE32-E72D297353CC}">
              <c16:uniqueId val="{00000000-A102-8540-BEAD-450EDABB87B3}"/>
            </c:ext>
          </c:extLst>
        </c:ser>
        <c:dLbls>
          <c:showLegendKey val="0"/>
          <c:showVal val="0"/>
          <c:showCatName val="0"/>
          <c:showSerName val="0"/>
          <c:showPercent val="0"/>
          <c:showBubbleSize val="0"/>
        </c:dLbls>
        <c:gapWidth val="219"/>
        <c:overlap val="-27"/>
        <c:axId val="1460096511"/>
        <c:axId val="1460098223"/>
      </c:barChart>
      <c:catAx>
        <c:axId val="1460096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60098223"/>
        <c:crosses val="autoZero"/>
        <c:auto val="1"/>
        <c:lblAlgn val="ctr"/>
        <c:lblOffset val="100"/>
        <c:noMultiLvlLbl val="0"/>
      </c:catAx>
      <c:valAx>
        <c:axId val="14600982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460096511"/>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5" name="Google Shape;28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Talk track: the first edition of my threat modeling book came out a dozen years ago, and since then, the field has been growing, we’ve been learning and it was time for a new edition.</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dirty="0"/>
              <a:t>This talk is going to cover some of the why, and</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spc="0" dirty="0" err="1">
                <a:solidFill>
                  <a:srgbClr val="000000"/>
                </a:solidFill>
                <a:effectLst/>
                <a:latin typeface="Arial"/>
                <a:ea typeface="Arial"/>
                <a:cs typeface="Arial"/>
                <a:sym typeface="Arial"/>
              </a:rPr>
              <a:t>Thttps</a:t>
            </a:r>
            <a:r>
              <a:rPr lang="en-US" sz="1100" b="0" i="0" u="none" strike="noStrike" cap="none" spc="0" dirty="0">
                <a:solidFill>
                  <a:srgbClr val="000000"/>
                </a:solidFill>
                <a:effectLst/>
                <a:latin typeface="Arial"/>
                <a:ea typeface="Arial"/>
                <a:cs typeface="Arial"/>
                <a:sym typeface="Arial"/>
              </a:rPr>
              <a:t>://</a:t>
            </a:r>
            <a:r>
              <a:rPr lang="en-US" sz="1100" b="0" i="0" u="none" strike="noStrike" cap="none" spc="0" dirty="0" err="1">
                <a:solidFill>
                  <a:srgbClr val="000000"/>
                </a:solidFill>
                <a:effectLst/>
                <a:latin typeface="Arial"/>
                <a:ea typeface="Arial"/>
                <a:cs typeface="Arial"/>
                <a:sym typeface="Arial"/>
              </a:rPr>
              <a:t>ieeexplore.ieee.org</a:t>
            </a:r>
            <a:r>
              <a:rPr lang="en-US" sz="1100" b="0" i="0" u="none" strike="noStrike" cap="none" spc="0" dirty="0">
                <a:solidFill>
                  <a:srgbClr val="000000"/>
                </a:solidFill>
                <a:effectLst/>
                <a:latin typeface="Arial"/>
                <a:ea typeface="Arial"/>
                <a:cs typeface="Arial"/>
                <a:sym typeface="Arial"/>
              </a:rPr>
              <a:t>/document/10921707/.</a:t>
            </a:r>
            <a:r>
              <a:rPr lang="en-US" dirty="0">
                <a:effectLst/>
              </a:rPr>
              <a:t> </a:t>
            </a:r>
            <a:endParaRPr lang="en-US" dirty="0"/>
          </a:p>
        </p:txBody>
      </p:sp>
    </p:spTree>
    <p:extLst>
      <p:ext uri="{BB962C8B-B14F-4D97-AF65-F5344CB8AC3E}">
        <p14:creationId xmlns:p14="http://schemas.microsoft.com/office/powerpoint/2010/main" val="80349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ACF68-8305-8BA5-68DE-716FB4963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257107-66AA-05B7-A3A8-7B169BD6B90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D8042BC-4A6C-0388-E84F-1DABEE1E0489}"/>
              </a:ext>
            </a:extLst>
          </p:cNvPr>
          <p:cNvSpPr>
            <a:spLocks noGrp="1"/>
          </p:cNvSpPr>
          <p:nvPr>
            <p:ph type="body" idx="1"/>
          </p:nvPr>
        </p:nvSpPr>
        <p:spPr/>
        <p:txBody>
          <a:bodyPr/>
          <a:lstStyle/>
          <a:p>
            <a:r>
              <a:rPr lang="en-US" sz="1100" b="0" i="0" u="none" strike="noStrike" cap="none" spc="0" dirty="0">
                <a:solidFill>
                  <a:srgbClr val="000000"/>
                </a:solidFill>
                <a:effectLst/>
                <a:latin typeface="Arial"/>
                <a:ea typeface="Arial"/>
                <a:cs typeface="Arial"/>
                <a:sym typeface="Arial"/>
              </a:rPr>
              <a:t>This is a mix of threat modeling requirements, recommendations, and “risk assessment,” all read somewhat broadly, not legal advice.</a:t>
            </a:r>
            <a:endParaRPr lang="en-US" dirty="0"/>
          </a:p>
        </p:txBody>
      </p:sp>
    </p:spTree>
    <p:extLst>
      <p:ext uri="{BB962C8B-B14F-4D97-AF65-F5344CB8AC3E}">
        <p14:creationId xmlns:p14="http://schemas.microsoft.com/office/powerpoint/2010/main" val="579563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6" name="Google Shape;29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7" name="Google Shape;31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Talk track:</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New book parts II, III, IV are the Four Questions</a:t>
            </a:r>
          </a:p>
        </p:txBody>
      </p:sp>
    </p:spTree>
    <p:extLst>
      <p:ext uri="{BB962C8B-B14F-4D97-AF65-F5344CB8AC3E}">
        <p14:creationId xmlns:p14="http://schemas.microsoft.com/office/powerpoint/2010/main" val="1994582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EA5AF-F711-5EC7-6DF7-381D7CFD25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F6AA2B-7539-730F-DC35-A6F98499271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4F62B7A-5D1E-7DD8-3973-079AC3A3B2D6}"/>
              </a:ext>
            </a:extLst>
          </p:cNvPr>
          <p:cNvSpPr>
            <a:spLocks noGrp="1"/>
          </p:cNvSpPr>
          <p:nvPr>
            <p:ph type="body" idx="1"/>
          </p:nvPr>
        </p:nvSpPr>
        <p:spPr/>
        <p:txBody>
          <a:bodyPr/>
          <a:lstStyle/>
          <a:p>
            <a:pPr marL="158750" indent="0">
              <a:buNone/>
            </a:pPr>
            <a:r>
              <a:rPr lang="en-US" dirty="0"/>
              <a:t>New book parts II, III, IV are the Four Questions</a:t>
            </a:r>
          </a:p>
        </p:txBody>
      </p:sp>
    </p:spTree>
    <p:extLst>
      <p:ext uri="{BB962C8B-B14F-4D97-AF65-F5344CB8AC3E}">
        <p14:creationId xmlns:p14="http://schemas.microsoft.com/office/powerpoint/2010/main" val="994578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94598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0FB52-7DE8-E4A1-77A6-8EAF543C4C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000B12-D6EF-5730-9D00-C4AB4F14855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F0179CF-3802-C971-32E9-EEF3494CAD8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6184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43ED2-4C27-0EAD-F663-91245366BE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4C65FF-5D31-8183-2103-5E21667C60E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AD0DF2B-0028-CD15-12D3-084BC26D61FC}"/>
              </a:ext>
            </a:extLst>
          </p:cNvPr>
          <p:cNvSpPr>
            <a:spLocks noGrp="1"/>
          </p:cNvSpPr>
          <p:nvPr>
            <p:ph type="body" idx="1"/>
          </p:nvPr>
        </p:nvSpPr>
        <p:spPr/>
        <p:txBody>
          <a:bodyPr/>
          <a:lstStyle/>
          <a:p>
            <a:pPr marL="158750" indent="0">
              <a:buNone/>
            </a:pPr>
            <a:r>
              <a:rPr lang="en-US" dirty="0"/>
              <a:t>New book parts II, III, IV are the Four Questions</a:t>
            </a:r>
          </a:p>
        </p:txBody>
      </p:sp>
    </p:spTree>
    <p:extLst>
      <p:ext uri="{BB962C8B-B14F-4D97-AF65-F5344CB8AC3E}">
        <p14:creationId xmlns:p14="http://schemas.microsoft.com/office/powerpoint/2010/main" val="1395778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67242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1852A-9060-5DB5-EE66-FEB5A68C2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F2DA2-EC21-71CE-88D8-15FE3CB0898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5AA32A7-5B25-CB95-6085-95D57F3790F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095986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Main Title + Logo">
  <p:cSld name="TITLE_1_2">
    <p:spTree>
      <p:nvGrpSpPr>
        <p:cNvPr id="1" name="Shape 13"/>
        <p:cNvGrpSpPr/>
        <p:nvPr/>
      </p:nvGrpSpPr>
      <p:grpSpPr>
        <a:xfrm>
          <a:off x="0" y="0"/>
          <a:ext cx="0" cy="0"/>
          <a:chOff x="0" y="0"/>
          <a:chExt cx="0" cy="0"/>
        </a:xfrm>
      </p:grpSpPr>
      <p:sp>
        <p:nvSpPr>
          <p:cNvPr id="14" name="Google Shape;14;p13"/>
          <p:cNvSpPr/>
          <p:nvPr/>
        </p:nvSpPr>
        <p:spPr>
          <a:xfrm>
            <a:off x="0" y="-1"/>
            <a:ext cx="12192000" cy="6858000"/>
          </a:xfrm>
          <a:prstGeom prst="rect">
            <a:avLst/>
          </a:prstGeom>
          <a:solidFill>
            <a:srgbClr val="1D1C2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a:ea typeface="Libre Franklin"/>
              <a:cs typeface="Libre Franklin"/>
              <a:sym typeface="Libre Franklin"/>
            </a:endParaRPr>
          </a:p>
        </p:txBody>
      </p:sp>
      <p:pic>
        <p:nvPicPr>
          <p:cNvPr id="15" name="Google Shape;15;p13"/>
          <p:cNvPicPr preferRelativeResize="0"/>
          <p:nvPr/>
        </p:nvPicPr>
        <p:blipFill rotWithShape="1">
          <a:blip r:embed="rId2">
            <a:alphaModFix/>
          </a:blip>
          <a:srcRect/>
          <a:stretch/>
        </p:blipFill>
        <p:spPr>
          <a:xfrm>
            <a:off x="-3007299" y="-402213"/>
            <a:ext cx="6641880" cy="6858000"/>
          </a:xfrm>
          <a:prstGeom prst="rect">
            <a:avLst/>
          </a:prstGeom>
          <a:noFill/>
          <a:ln>
            <a:noFill/>
          </a:ln>
        </p:spPr>
      </p:pic>
      <p:pic>
        <p:nvPicPr>
          <p:cNvPr id="16" name="Google Shape;16;p13"/>
          <p:cNvPicPr preferRelativeResize="0"/>
          <p:nvPr/>
        </p:nvPicPr>
        <p:blipFill rotWithShape="1">
          <a:blip r:embed="rId3">
            <a:alphaModFix/>
          </a:blip>
          <a:srcRect/>
          <a:stretch/>
        </p:blipFill>
        <p:spPr>
          <a:xfrm>
            <a:off x="7706314" y="242342"/>
            <a:ext cx="7772400" cy="6276647"/>
          </a:xfrm>
          <a:prstGeom prst="rect">
            <a:avLst/>
          </a:prstGeom>
          <a:noFill/>
          <a:ln>
            <a:noFill/>
          </a:ln>
        </p:spPr>
      </p:pic>
      <p:pic>
        <p:nvPicPr>
          <p:cNvPr id="17" name="Google Shape;17;p13" title="TMC-TMR-Teal.png"/>
          <p:cNvPicPr preferRelativeResize="0"/>
          <p:nvPr/>
        </p:nvPicPr>
        <p:blipFill rotWithShape="1">
          <a:blip r:embed="rId4">
            <a:alphaModFix/>
          </a:blip>
          <a:srcRect t="1803" b="1803"/>
          <a:stretch/>
        </p:blipFill>
        <p:spPr>
          <a:xfrm>
            <a:off x="4657050" y="1615650"/>
            <a:ext cx="2877911" cy="374125"/>
          </a:xfrm>
          <a:prstGeom prst="rect">
            <a:avLst/>
          </a:prstGeom>
          <a:noFill/>
          <a:ln>
            <a:noFill/>
          </a:ln>
        </p:spPr>
      </p:pic>
      <p:pic>
        <p:nvPicPr>
          <p:cNvPr id="18" name="Google Shape;18;p13" title="TMC2026-US-Teal-White.png"/>
          <p:cNvPicPr preferRelativeResize="0"/>
          <p:nvPr/>
        </p:nvPicPr>
        <p:blipFill rotWithShape="1">
          <a:blip r:embed="rId5">
            <a:alphaModFix/>
          </a:blip>
          <a:srcRect/>
          <a:stretch/>
        </p:blipFill>
        <p:spPr>
          <a:xfrm>
            <a:off x="2975850" y="2319350"/>
            <a:ext cx="6240302" cy="205369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1 (Bright) 1 1">
  <p:cSld name="TITLE_1_1">
    <p:bg>
      <p:bgPr>
        <a:blipFill>
          <a:blip r:embed="rId2">
            <a:alphaModFix/>
          </a:blip>
          <a:stretch>
            <a:fillRect/>
          </a:stretch>
        </a:blipFill>
        <a:effectLst/>
      </p:bgPr>
    </p:bg>
    <p:spTree>
      <p:nvGrpSpPr>
        <p:cNvPr id="1" name="Shape 19"/>
        <p:cNvGrpSpPr/>
        <p:nvPr/>
      </p:nvGrpSpPr>
      <p:grpSpPr>
        <a:xfrm>
          <a:off x="0" y="0"/>
          <a:ext cx="0" cy="0"/>
          <a:chOff x="0" y="0"/>
          <a:chExt cx="0" cy="0"/>
        </a:xfrm>
      </p:grpSpPr>
      <p:sp>
        <p:nvSpPr>
          <p:cNvPr id="20" name="Google Shape;20;p14"/>
          <p:cNvSpPr txBox="1">
            <a:spLocks noGrp="1"/>
          </p:cNvSpPr>
          <p:nvPr>
            <p:ph type="ctrTitle"/>
          </p:nvPr>
        </p:nvSpPr>
        <p:spPr>
          <a:xfrm>
            <a:off x="910250" y="1909234"/>
            <a:ext cx="4448700" cy="706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8F4D6"/>
              </a:buClr>
              <a:buSzPts val="4800"/>
              <a:buFont typeface="Overpass"/>
              <a:buNone/>
              <a:defRPr sz="4800" b="1">
                <a:solidFill>
                  <a:srgbClr val="08F4D6"/>
                </a:solidFill>
                <a:latin typeface="Overpass"/>
                <a:ea typeface="Overpass"/>
                <a:cs typeface="Overpass"/>
                <a:sym typeface="Overpass"/>
              </a:defRPr>
            </a:lvl1pPr>
            <a:lvl2pPr lvl="1" algn="l">
              <a:lnSpc>
                <a:spcPct val="100000"/>
              </a:lnSpc>
              <a:spcBef>
                <a:spcPts val="0"/>
              </a:spcBef>
              <a:spcAft>
                <a:spcPts val="0"/>
              </a:spcAft>
              <a:buClr>
                <a:srgbClr val="08F4D6"/>
              </a:buClr>
              <a:buSzPts val="1400"/>
              <a:buNone/>
              <a:defRPr>
                <a:solidFill>
                  <a:srgbClr val="08F4D6"/>
                </a:solidFill>
              </a:defRPr>
            </a:lvl2pPr>
            <a:lvl3pPr lvl="2" algn="l">
              <a:lnSpc>
                <a:spcPct val="100000"/>
              </a:lnSpc>
              <a:spcBef>
                <a:spcPts val="0"/>
              </a:spcBef>
              <a:spcAft>
                <a:spcPts val="0"/>
              </a:spcAft>
              <a:buClr>
                <a:srgbClr val="08F4D6"/>
              </a:buClr>
              <a:buSzPts val="1400"/>
              <a:buNone/>
              <a:defRPr>
                <a:solidFill>
                  <a:srgbClr val="08F4D6"/>
                </a:solidFill>
              </a:defRPr>
            </a:lvl3pPr>
            <a:lvl4pPr lvl="3" algn="l">
              <a:lnSpc>
                <a:spcPct val="100000"/>
              </a:lnSpc>
              <a:spcBef>
                <a:spcPts val="0"/>
              </a:spcBef>
              <a:spcAft>
                <a:spcPts val="0"/>
              </a:spcAft>
              <a:buClr>
                <a:srgbClr val="08F4D6"/>
              </a:buClr>
              <a:buSzPts val="1400"/>
              <a:buNone/>
              <a:defRPr>
                <a:solidFill>
                  <a:srgbClr val="08F4D6"/>
                </a:solidFill>
              </a:defRPr>
            </a:lvl4pPr>
            <a:lvl5pPr lvl="4" algn="l">
              <a:lnSpc>
                <a:spcPct val="100000"/>
              </a:lnSpc>
              <a:spcBef>
                <a:spcPts val="0"/>
              </a:spcBef>
              <a:spcAft>
                <a:spcPts val="0"/>
              </a:spcAft>
              <a:buClr>
                <a:srgbClr val="08F4D6"/>
              </a:buClr>
              <a:buSzPts val="1400"/>
              <a:buNone/>
              <a:defRPr>
                <a:solidFill>
                  <a:srgbClr val="08F4D6"/>
                </a:solidFill>
              </a:defRPr>
            </a:lvl5pPr>
            <a:lvl6pPr lvl="5" algn="l">
              <a:lnSpc>
                <a:spcPct val="100000"/>
              </a:lnSpc>
              <a:spcBef>
                <a:spcPts val="0"/>
              </a:spcBef>
              <a:spcAft>
                <a:spcPts val="0"/>
              </a:spcAft>
              <a:buClr>
                <a:srgbClr val="08F4D6"/>
              </a:buClr>
              <a:buSzPts val="1400"/>
              <a:buNone/>
              <a:defRPr>
                <a:solidFill>
                  <a:srgbClr val="08F4D6"/>
                </a:solidFill>
              </a:defRPr>
            </a:lvl6pPr>
            <a:lvl7pPr lvl="6" algn="l">
              <a:lnSpc>
                <a:spcPct val="100000"/>
              </a:lnSpc>
              <a:spcBef>
                <a:spcPts val="0"/>
              </a:spcBef>
              <a:spcAft>
                <a:spcPts val="0"/>
              </a:spcAft>
              <a:buClr>
                <a:srgbClr val="08F4D6"/>
              </a:buClr>
              <a:buSzPts val="1400"/>
              <a:buNone/>
              <a:defRPr>
                <a:solidFill>
                  <a:srgbClr val="08F4D6"/>
                </a:solidFill>
              </a:defRPr>
            </a:lvl7pPr>
            <a:lvl8pPr lvl="7" algn="l">
              <a:lnSpc>
                <a:spcPct val="100000"/>
              </a:lnSpc>
              <a:spcBef>
                <a:spcPts val="0"/>
              </a:spcBef>
              <a:spcAft>
                <a:spcPts val="0"/>
              </a:spcAft>
              <a:buClr>
                <a:srgbClr val="08F4D6"/>
              </a:buClr>
              <a:buSzPts val="1400"/>
              <a:buNone/>
              <a:defRPr>
                <a:solidFill>
                  <a:srgbClr val="08F4D6"/>
                </a:solidFill>
              </a:defRPr>
            </a:lvl8pPr>
            <a:lvl9pPr lvl="8" algn="l">
              <a:lnSpc>
                <a:spcPct val="100000"/>
              </a:lnSpc>
              <a:spcBef>
                <a:spcPts val="0"/>
              </a:spcBef>
              <a:spcAft>
                <a:spcPts val="0"/>
              </a:spcAft>
              <a:buClr>
                <a:srgbClr val="08F4D6"/>
              </a:buClr>
              <a:buSzPts val="1400"/>
              <a:buNone/>
              <a:defRPr>
                <a:solidFill>
                  <a:srgbClr val="08F4D6"/>
                </a:solidFill>
              </a:defRPr>
            </a:lvl9pPr>
          </a:lstStyle>
          <a:p>
            <a:endParaRPr/>
          </a:p>
        </p:txBody>
      </p:sp>
      <p:sp>
        <p:nvSpPr>
          <p:cNvPr id="21" name="Google Shape;21;p14"/>
          <p:cNvSpPr txBox="1">
            <a:spLocks noGrp="1"/>
          </p:cNvSpPr>
          <p:nvPr>
            <p:ph type="subTitle" idx="1"/>
          </p:nvPr>
        </p:nvSpPr>
        <p:spPr>
          <a:xfrm>
            <a:off x="910250" y="4393445"/>
            <a:ext cx="8564700" cy="706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FFFFFF"/>
              </a:buClr>
              <a:buSzPts val="2000"/>
              <a:buNone/>
              <a:defRPr sz="2000">
                <a:solidFill>
                  <a:srgbClr val="FFFFFF"/>
                </a:solidFill>
                <a:latin typeface="Overpass"/>
                <a:ea typeface="Overpass"/>
                <a:cs typeface="Overpass"/>
                <a:sym typeface="Overpass"/>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2" name="Google Shape;22;p14" title="Bg-Pattern.png"/>
          <p:cNvPicPr preferRelativeResize="0"/>
          <p:nvPr/>
        </p:nvPicPr>
        <p:blipFill rotWithShape="1">
          <a:blip r:embed="rId3">
            <a:alphaModFix amt="60000"/>
          </a:blip>
          <a:srcRect/>
          <a:stretch/>
        </p:blipFill>
        <p:spPr>
          <a:xfrm rot="6317238">
            <a:off x="-3669027" y="-9870267"/>
            <a:ext cx="28354104" cy="21071735"/>
          </a:xfrm>
          <a:prstGeom prst="rect">
            <a:avLst/>
          </a:prstGeom>
          <a:noFill/>
          <a:ln>
            <a:noFill/>
          </a:ln>
        </p:spPr>
      </p:pic>
      <p:sp>
        <p:nvSpPr>
          <p:cNvPr id="23" name="Google Shape;23;p14"/>
          <p:cNvSpPr>
            <a:spLocks noGrp="1"/>
          </p:cNvSpPr>
          <p:nvPr>
            <p:ph type="pic" idx="2"/>
          </p:nvPr>
        </p:nvSpPr>
        <p:spPr>
          <a:xfrm>
            <a:off x="7506225" y="1408950"/>
            <a:ext cx="4040100" cy="4040100"/>
          </a:xfrm>
          <a:prstGeom prst="roundRect">
            <a:avLst>
              <a:gd name="adj" fmla="val 4749"/>
            </a:avLst>
          </a:prstGeom>
          <a:noFill/>
          <a:ln w="9525" cap="flat" cmpd="sng">
            <a:solidFill>
              <a:srgbClr val="08F4D6"/>
            </a:solidFill>
            <a:prstDash val="solid"/>
            <a:round/>
            <a:headEnd type="none" w="sm" len="sm"/>
            <a:tailEnd type="none" w="sm" len="sm"/>
          </a:ln>
          <a:effectLst>
            <a:outerShdw dist="238125" dir="2760000" algn="bl" rotWithShape="0">
              <a:srgbClr val="08F4D6"/>
            </a:outerShdw>
          </a:effectLst>
        </p:spPr>
      </p:sp>
      <p:pic>
        <p:nvPicPr>
          <p:cNvPr id="24" name="Google Shape;24;p14" title="TMC2026-US-Teal-White.png"/>
          <p:cNvPicPr preferRelativeResize="0"/>
          <p:nvPr/>
        </p:nvPicPr>
        <p:blipFill rotWithShape="1">
          <a:blip r:embed="rId4">
            <a:alphaModFix/>
          </a:blip>
          <a:srcRect/>
          <a:stretch/>
        </p:blipFill>
        <p:spPr>
          <a:xfrm>
            <a:off x="9469701" y="448539"/>
            <a:ext cx="2076600" cy="683414"/>
          </a:xfrm>
          <a:prstGeom prst="rect">
            <a:avLst/>
          </a:prstGeom>
          <a:noFill/>
          <a:ln>
            <a:noFill/>
          </a:ln>
        </p:spPr>
      </p:pic>
      <p:pic>
        <p:nvPicPr>
          <p:cNvPr id="25" name="Google Shape;25;p14" title="TMC-TMR-Teal.png"/>
          <p:cNvPicPr preferRelativeResize="0"/>
          <p:nvPr/>
        </p:nvPicPr>
        <p:blipFill rotWithShape="1">
          <a:blip r:embed="rId5">
            <a:alphaModFix/>
          </a:blip>
          <a:srcRect t="1803" b="1793"/>
          <a:stretch/>
        </p:blipFill>
        <p:spPr>
          <a:xfrm>
            <a:off x="9210877" y="6116026"/>
            <a:ext cx="2335425" cy="30360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 Subtitle - Low (Dark)">
  <p:cSld name="Blank + Subtitle - Low (Dark)">
    <p:spTree>
      <p:nvGrpSpPr>
        <p:cNvPr id="1" name="Shape 26"/>
        <p:cNvGrpSpPr/>
        <p:nvPr/>
      </p:nvGrpSpPr>
      <p:grpSpPr>
        <a:xfrm>
          <a:off x="0" y="0"/>
          <a:ext cx="0" cy="0"/>
          <a:chOff x="0" y="0"/>
          <a:chExt cx="0" cy="0"/>
        </a:xfrm>
      </p:grpSpPr>
      <p:sp>
        <p:nvSpPr>
          <p:cNvPr id="27" name="Google Shape;27;p15"/>
          <p:cNvSpPr/>
          <p:nvPr/>
        </p:nvSpPr>
        <p:spPr>
          <a:xfrm>
            <a:off x="0" y="0"/>
            <a:ext cx="12192000" cy="6858000"/>
          </a:xfrm>
          <a:prstGeom prst="rect">
            <a:avLst/>
          </a:prstGeom>
          <a:solidFill>
            <a:srgbClr val="1D1C2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a:ea typeface="Libre Franklin"/>
              <a:cs typeface="Libre Franklin"/>
              <a:sym typeface="Libre Franklin"/>
            </a:endParaRPr>
          </a:p>
        </p:txBody>
      </p:sp>
      <p:pic>
        <p:nvPicPr>
          <p:cNvPr id="28" name="Google Shape;28;p15" title="TMC-SlideBG-Dark.png"/>
          <p:cNvPicPr preferRelativeResize="0"/>
          <p:nvPr/>
        </p:nvPicPr>
        <p:blipFill rotWithShape="1">
          <a:blip r:embed="rId2">
            <a:alphaModFix/>
          </a:blip>
          <a:srcRect/>
          <a:stretch/>
        </p:blipFill>
        <p:spPr>
          <a:xfrm>
            <a:off x="0" y="0"/>
            <a:ext cx="12192000" cy="6857999"/>
          </a:xfrm>
          <a:prstGeom prst="rect">
            <a:avLst/>
          </a:prstGeom>
          <a:noFill/>
          <a:ln>
            <a:noFill/>
          </a:ln>
        </p:spPr>
      </p:pic>
      <p:pic>
        <p:nvPicPr>
          <p:cNvPr id="29" name="Google Shape;29;p15" title="Bg-Pattern.png"/>
          <p:cNvPicPr preferRelativeResize="0"/>
          <p:nvPr/>
        </p:nvPicPr>
        <p:blipFill rotWithShape="1">
          <a:blip r:embed="rId3">
            <a:alphaModFix amt="60000"/>
          </a:blip>
          <a:srcRect/>
          <a:stretch/>
        </p:blipFill>
        <p:spPr>
          <a:xfrm rot="6317238">
            <a:off x="-3669027" y="-9870267"/>
            <a:ext cx="28354104" cy="21071735"/>
          </a:xfrm>
          <a:prstGeom prst="rect">
            <a:avLst/>
          </a:prstGeom>
          <a:noFill/>
          <a:ln>
            <a:noFill/>
          </a:ln>
        </p:spPr>
      </p:pic>
      <p:sp>
        <p:nvSpPr>
          <p:cNvPr id="30" name="Google Shape;30;p15"/>
          <p:cNvSpPr txBox="1">
            <a:spLocks noGrp="1"/>
          </p:cNvSpPr>
          <p:nvPr>
            <p:ph type="ctrTitle"/>
          </p:nvPr>
        </p:nvSpPr>
        <p:spPr>
          <a:xfrm>
            <a:off x="1059251" y="1543000"/>
            <a:ext cx="8410500" cy="304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8F4D6"/>
              </a:buClr>
              <a:buSzPts val="4000"/>
              <a:buNone/>
              <a:defRPr sz="4000" b="1">
                <a:solidFill>
                  <a:srgbClr val="08F4D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1059250" y="2424550"/>
            <a:ext cx="9045300" cy="3304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FFFFFF"/>
              </a:buClr>
              <a:buSzPts val="1500"/>
              <a:buFont typeface="Overpass"/>
              <a:buNone/>
              <a:defRPr sz="1500" i="0">
                <a:solidFill>
                  <a:srgbClr val="FFFFFF"/>
                </a:solidFill>
              </a:defRPr>
            </a:lvl1pPr>
            <a:lvl2pPr marL="914400" lvl="1" indent="-228600" algn="l">
              <a:lnSpc>
                <a:spcPct val="90000"/>
              </a:lnSpc>
              <a:spcBef>
                <a:spcPts val="500"/>
              </a:spcBef>
              <a:spcAft>
                <a:spcPts val="0"/>
              </a:spcAft>
              <a:buClr>
                <a:srgbClr val="FFFFFF"/>
              </a:buClr>
              <a:buSzPts val="1500"/>
              <a:buFont typeface="Overpass"/>
              <a:buNone/>
              <a:defRPr sz="1500">
                <a:solidFill>
                  <a:srgbClr val="FFFFFF"/>
                </a:solidFill>
              </a:defRPr>
            </a:lvl2pPr>
            <a:lvl3pPr marL="1371600" lvl="2" indent="-228600" algn="l">
              <a:lnSpc>
                <a:spcPct val="90000"/>
              </a:lnSpc>
              <a:spcBef>
                <a:spcPts val="500"/>
              </a:spcBef>
              <a:spcAft>
                <a:spcPts val="0"/>
              </a:spcAft>
              <a:buClr>
                <a:srgbClr val="FFFFFF"/>
              </a:buClr>
              <a:buSzPts val="1500"/>
              <a:buFont typeface="Overpass"/>
              <a:buNone/>
              <a:defRPr sz="1500">
                <a:solidFill>
                  <a:srgbClr val="FFFFFF"/>
                </a:solidFill>
              </a:defRPr>
            </a:lvl3pPr>
            <a:lvl4pPr marL="1828800" lvl="3" indent="-228600" algn="l">
              <a:lnSpc>
                <a:spcPct val="90000"/>
              </a:lnSpc>
              <a:spcBef>
                <a:spcPts val="500"/>
              </a:spcBef>
              <a:spcAft>
                <a:spcPts val="0"/>
              </a:spcAft>
              <a:buClr>
                <a:srgbClr val="FFFFFF"/>
              </a:buClr>
              <a:buSzPts val="1500"/>
              <a:buFont typeface="Overpass"/>
              <a:buNone/>
              <a:defRPr sz="1500">
                <a:solidFill>
                  <a:srgbClr val="FFFFFF"/>
                </a:solidFill>
              </a:defRPr>
            </a:lvl4pPr>
            <a:lvl5pPr marL="2286000" lvl="4" indent="-228600" algn="l">
              <a:lnSpc>
                <a:spcPct val="90000"/>
              </a:lnSpc>
              <a:spcBef>
                <a:spcPts val="500"/>
              </a:spcBef>
              <a:spcAft>
                <a:spcPts val="0"/>
              </a:spcAft>
              <a:buClr>
                <a:srgbClr val="FFFFFF"/>
              </a:buClr>
              <a:buSzPts val="1500"/>
              <a:buFont typeface="Overpass"/>
              <a:buNone/>
              <a:defRPr sz="1500">
                <a:solidFill>
                  <a:srgbClr val="FFFFFF"/>
                </a:solidFill>
              </a:defRPr>
            </a:lvl5pPr>
            <a:lvl6pPr marL="2743200" lvl="5" indent="-323850" algn="l">
              <a:lnSpc>
                <a:spcPct val="90000"/>
              </a:lnSpc>
              <a:spcBef>
                <a:spcPts val="500"/>
              </a:spcBef>
              <a:spcAft>
                <a:spcPts val="0"/>
              </a:spcAft>
              <a:buClr>
                <a:srgbClr val="FFFFFF"/>
              </a:buClr>
              <a:buSzPts val="1500"/>
              <a:buFont typeface="Overpass"/>
              <a:buChar char="•"/>
              <a:defRPr sz="1500">
                <a:solidFill>
                  <a:srgbClr val="FFFFFF"/>
                </a:solidFill>
                <a:latin typeface="Overpass"/>
                <a:ea typeface="Overpass"/>
                <a:cs typeface="Overpass"/>
                <a:sym typeface="Overpass"/>
              </a:defRPr>
            </a:lvl6pPr>
            <a:lvl7pPr marL="3200400" lvl="6" indent="-323850" algn="l">
              <a:lnSpc>
                <a:spcPct val="90000"/>
              </a:lnSpc>
              <a:spcBef>
                <a:spcPts val="500"/>
              </a:spcBef>
              <a:spcAft>
                <a:spcPts val="0"/>
              </a:spcAft>
              <a:buClr>
                <a:srgbClr val="FFFFFF"/>
              </a:buClr>
              <a:buSzPts val="1500"/>
              <a:buFont typeface="Overpass"/>
              <a:buChar char="•"/>
              <a:defRPr sz="1500">
                <a:solidFill>
                  <a:srgbClr val="FFFFFF"/>
                </a:solidFill>
                <a:latin typeface="Overpass"/>
                <a:ea typeface="Overpass"/>
                <a:cs typeface="Overpass"/>
                <a:sym typeface="Overpass"/>
              </a:defRPr>
            </a:lvl7pPr>
            <a:lvl8pPr marL="3657600" lvl="7" indent="-323850" algn="l">
              <a:lnSpc>
                <a:spcPct val="90000"/>
              </a:lnSpc>
              <a:spcBef>
                <a:spcPts val="500"/>
              </a:spcBef>
              <a:spcAft>
                <a:spcPts val="0"/>
              </a:spcAft>
              <a:buClr>
                <a:srgbClr val="FFFFFF"/>
              </a:buClr>
              <a:buSzPts val="1500"/>
              <a:buFont typeface="Overpass"/>
              <a:buChar char="•"/>
              <a:defRPr sz="1500">
                <a:solidFill>
                  <a:srgbClr val="FFFFFF"/>
                </a:solidFill>
                <a:latin typeface="Overpass"/>
                <a:ea typeface="Overpass"/>
                <a:cs typeface="Overpass"/>
                <a:sym typeface="Overpass"/>
              </a:defRPr>
            </a:lvl8pPr>
            <a:lvl9pPr marL="4114800" lvl="8" indent="-323850" algn="l">
              <a:lnSpc>
                <a:spcPct val="90000"/>
              </a:lnSpc>
              <a:spcBef>
                <a:spcPts val="500"/>
              </a:spcBef>
              <a:spcAft>
                <a:spcPts val="0"/>
              </a:spcAft>
              <a:buClr>
                <a:srgbClr val="FFFFFF"/>
              </a:buClr>
              <a:buSzPts val="1500"/>
              <a:buFont typeface="Overpass"/>
              <a:buChar char="•"/>
              <a:defRPr sz="1500">
                <a:solidFill>
                  <a:srgbClr val="FFFFFF"/>
                </a:solidFill>
                <a:latin typeface="Overpass"/>
                <a:ea typeface="Overpass"/>
                <a:cs typeface="Overpass"/>
                <a:sym typeface="Overpass"/>
              </a:defRPr>
            </a:lvl9pPr>
          </a:lstStyle>
          <a:p>
            <a:endParaRPr/>
          </a:p>
        </p:txBody>
      </p:sp>
      <p:pic>
        <p:nvPicPr>
          <p:cNvPr id="32" name="Google Shape;32;p15" title="TMC2026-US-Teal-White.png"/>
          <p:cNvPicPr preferRelativeResize="0"/>
          <p:nvPr/>
        </p:nvPicPr>
        <p:blipFill rotWithShape="1">
          <a:blip r:embed="rId4">
            <a:alphaModFix/>
          </a:blip>
          <a:srcRect/>
          <a:stretch/>
        </p:blipFill>
        <p:spPr>
          <a:xfrm>
            <a:off x="9469701" y="448539"/>
            <a:ext cx="2076600" cy="683414"/>
          </a:xfrm>
          <a:prstGeom prst="rect">
            <a:avLst/>
          </a:prstGeom>
          <a:noFill/>
          <a:ln>
            <a:noFill/>
          </a:ln>
        </p:spPr>
      </p:pic>
      <p:pic>
        <p:nvPicPr>
          <p:cNvPr id="33" name="Google Shape;33;p15" title="TMC-TMR-Teal.png"/>
          <p:cNvPicPr preferRelativeResize="0"/>
          <p:nvPr/>
        </p:nvPicPr>
        <p:blipFill rotWithShape="1">
          <a:blip r:embed="rId5">
            <a:alphaModFix/>
          </a:blip>
          <a:srcRect t="1803" b="1793"/>
          <a:stretch/>
        </p:blipFill>
        <p:spPr>
          <a:xfrm>
            <a:off x="9210877" y="6116026"/>
            <a:ext cx="2335425" cy="30360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ntent 1 (Bright)">
  <p:cSld name="Content 1 (Bright)">
    <p:spTree>
      <p:nvGrpSpPr>
        <p:cNvPr id="1" name="Shape 34"/>
        <p:cNvGrpSpPr/>
        <p:nvPr/>
      </p:nvGrpSpPr>
      <p:grpSpPr>
        <a:xfrm>
          <a:off x="0" y="0"/>
          <a:ext cx="0" cy="0"/>
          <a:chOff x="0" y="0"/>
          <a:chExt cx="0" cy="0"/>
        </a:xfrm>
      </p:grpSpPr>
      <p:pic>
        <p:nvPicPr>
          <p:cNvPr id="35" name="Google Shape;35;p16" title="Bg-Pattern.png"/>
          <p:cNvPicPr preferRelativeResize="0"/>
          <p:nvPr/>
        </p:nvPicPr>
        <p:blipFill rotWithShape="1">
          <a:blip r:embed="rId2">
            <a:alphaModFix amt="40000"/>
          </a:blip>
          <a:srcRect/>
          <a:stretch/>
        </p:blipFill>
        <p:spPr>
          <a:xfrm rot="6317238">
            <a:off x="-3669027" y="-9870267"/>
            <a:ext cx="28354104" cy="21071735"/>
          </a:xfrm>
          <a:prstGeom prst="rect">
            <a:avLst/>
          </a:prstGeom>
          <a:noFill/>
          <a:ln>
            <a:noFill/>
          </a:ln>
        </p:spPr>
      </p:pic>
      <p:sp>
        <p:nvSpPr>
          <p:cNvPr id="36" name="Google Shape;36;p16"/>
          <p:cNvSpPr txBox="1">
            <a:spLocks noGrp="1"/>
          </p:cNvSpPr>
          <p:nvPr>
            <p:ph type="ctrTitle"/>
          </p:nvPr>
        </p:nvSpPr>
        <p:spPr>
          <a:xfrm>
            <a:off x="1059251" y="1543000"/>
            <a:ext cx="8410500" cy="304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SzPts val="4000"/>
              <a:buNone/>
              <a:defRPr sz="4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6"/>
          <p:cNvSpPr txBox="1">
            <a:spLocks noGrp="1"/>
          </p:cNvSpPr>
          <p:nvPr>
            <p:ph type="body" idx="1"/>
          </p:nvPr>
        </p:nvSpPr>
        <p:spPr>
          <a:xfrm>
            <a:off x="1059250" y="2424550"/>
            <a:ext cx="9045300" cy="3304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SzPts val="1500"/>
              <a:buFont typeface="Overpass"/>
              <a:buNone/>
              <a:defRPr sz="1500" i="0"/>
            </a:lvl1pPr>
            <a:lvl2pPr marL="914400" lvl="1" indent="-228600" algn="l">
              <a:lnSpc>
                <a:spcPct val="90000"/>
              </a:lnSpc>
              <a:spcBef>
                <a:spcPts val="500"/>
              </a:spcBef>
              <a:spcAft>
                <a:spcPts val="0"/>
              </a:spcAft>
              <a:buSzPts val="1500"/>
              <a:buFont typeface="Overpass"/>
              <a:buNone/>
              <a:defRPr sz="1500"/>
            </a:lvl2pPr>
            <a:lvl3pPr marL="1371600" lvl="2" indent="-228600" algn="l">
              <a:lnSpc>
                <a:spcPct val="90000"/>
              </a:lnSpc>
              <a:spcBef>
                <a:spcPts val="500"/>
              </a:spcBef>
              <a:spcAft>
                <a:spcPts val="0"/>
              </a:spcAft>
              <a:buSzPts val="1500"/>
              <a:buFont typeface="Overpass"/>
              <a:buNone/>
              <a:defRPr sz="1500"/>
            </a:lvl3pPr>
            <a:lvl4pPr marL="1828800" lvl="3" indent="-228600" algn="l">
              <a:lnSpc>
                <a:spcPct val="90000"/>
              </a:lnSpc>
              <a:spcBef>
                <a:spcPts val="500"/>
              </a:spcBef>
              <a:spcAft>
                <a:spcPts val="0"/>
              </a:spcAft>
              <a:buSzPts val="1500"/>
              <a:buFont typeface="Overpass"/>
              <a:buNone/>
              <a:defRPr sz="1500"/>
            </a:lvl4pPr>
            <a:lvl5pPr marL="2286000" lvl="4" indent="-228600" algn="l">
              <a:lnSpc>
                <a:spcPct val="90000"/>
              </a:lnSpc>
              <a:spcBef>
                <a:spcPts val="500"/>
              </a:spcBef>
              <a:spcAft>
                <a:spcPts val="0"/>
              </a:spcAft>
              <a:buSzPts val="1500"/>
              <a:buFont typeface="Overpass"/>
              <a:buNone/>
              <a:defRPr sz="1500"/>
            </a:lvl5pPr>
            <a:lvl6pPr marL="2743200" lvl="5" indent="-323850" algn="l">
              <a:lnSpc>
                <a:spcPct val="90000"/>
              </a:lnSpc>
              <a:spcBef>
                <a:spcPts val="500"/>
              </a:spcBef>
              <a:spcAft>
                <a:spcPts val="0"/>
              </a:spcAft>
              <a:buSzPts val="1500"/>
              <a:buFont typeface="Overpass"/>
              <a:buChar char="•"/>
              <a:defRPr sz="1500">
                <a:latin typeface="Overpass"/>
                <a:ea typeface="Overpass"/>
                <a:cs typeface="Overpass"/>
                <a:sym typeface="Overpass"/>
              </a:defRPr>
            </a:lvl6pPr>
            <a:lvl7pPr marL="3200400" lvl="6" indent="-323850" algn="l">
              <a:lnSpc>
                <a:spcPct val="90000"/>
              </a:lnSpc>
              <a:spcBef>
                <a:spcPts val="500"/>
              </a:spcBef>
              <a:spcAft>
                <a:spcPts val="0"/>
              </a:spcAft>
              <a:buSzPts val="1500"/>
              <a:buFont typeface="Overpass"/>
              <a:buChar char="•"/>
              <a:defRPr sz="1500">
                <a:latin typeface="Overpass"/>
                <a:ea typeface="Overpass"/>
                <a:cs typeface="Overpass"/>
                <a:sym typeface="Overpass"/>
              </a:defRPr>
            </a:lvl7pPr>
            <a:lvl8pPr marL="3657600" lvl="7" indent="-323850" algn="l">
              <a:lnSpc>
                <a:spcPct val="90000"/>
              </a:lnSpc>
              <a:spcBef>
                <a:spcPts val="500"/>
              </a:spcBef>
              <a:spcAft>
                <a:spcPts val="0"/>
              </a:spcAft>
              <a:buSzPts val="1500"/>
              <a:buFont typeface="Overpass"/>
              <a:buChar char="•"/>
              <a:defRPr sz="1500">
                <a:latin typeface="Overpass"/>
                <a:ea typeface="Overpass"/>
                <a:cs typeface="Overpass"/>
                <a:sym typeface="Overpass"/>
              </a:defRPr>
            </a:lvl8pPr>
            <a:lvl9pPr marL="4114800" lvl="8" indent="-323850" algn="l">
              <a:lnSpc>
                <a:spcPct val="90000"/>
              </a:lnSpc>
              <a:spcBef>
                <a:spcPts val="500"/>
              </a:spcBef>
              <a:spcAft>
                <a:spcPts val="0"/>
              </a:spcAft>
              <a:buSzPts val="1500"/>
              <a:buFont typeface="Overpass"/>
              <a:buChar char="•"/>
              <a:defRPr sz="1500">
                <a:latin typeface="Overpass"/>
                <a:ea typeface="Overpass"/>
                <a:cs typeface="Overpass"/>
                <a:sym typeface="Overpass"/>
              </a:defRPr>
            </a:lvl9pPr>
          </a:lstStyle>
          <a:p>
            <a:endParaRPr/>
          </a:p>
        </p:txBody>
      </p:sp>
      <p:pic>
        <p:nvPicPr>
          <p:cNvPr id="38" name="Google Shape;38;p16" title="TMC2026-US-Teal-Dark.png"/>
          <p:cNvPicPr preferRelativeResize="0"/>
          <p:nvPr/>
        </p:nvPicPr>
        <p:blipFill rotWithShape="1">
          <a:blip r:embed="rId3">
            <a:alphaModFix/>
          </a:blip>
          <a:srcRect/>
          <a:stretch/>
        </p:blipFill>
        <p:spPr>
          <a:xfrm>
            <a:off x="9469725" y="438234"/>
            <a:ext cx="2076600" cy="683407"/>
          </a:xfrm>
          <a:prstGeom prst="rect">
            <a:avLst/>
          </a:prstGeom>
          <a:noFill/>
          <a:ln>
            <a:noFill/>
          </a:ln>
        </p:spPr>
      </p:pic>
      <p:pic>
        <p:nvPicPr>
          <p:cNvPr id="39" name="Google Shape;39;p16" title="TMC-TMR-Teal.png"/>
          <p:cNvPicPr preferRelativeResize="0"/>
          <p:nvPr/>
        </p:nvPicPr>
        <p:blipFill rotWithShape="1">
          <a:blip r:embed="rId4">
            <a:alphaModFix/>
          </a:blip>
          <a:srcRect t="1803" b="1793"/>
          <a:stretch/>
        </p:blipFill>
        <p:spPr>
          <a:xfrm>
            <a:off x="9210877" y="6116026"/>
            <a:ext cx="2335425" cy="30360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067">
          <p15:clr>
            <a:srgbClr val="E46962"/>
          </p15:clr>
        </p15:guide>
        <p15:guide id="2" orient="horz" pos="667">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1 (Bright) 2">
  <p:cSld name="TITLE_2">
    <p:bg>
      <p:bgPr>
        <a:blipFill>
          <a:blip r:embed="rId2">
            <a:alphaModFix/>
          </a:blip>
          <a:stretch>
            <a:fillRect/>
          </a:stretch>
        </a:blipFill>
        <a:effectLst/>
      </p:bgPr>
    </p:bg>
    <p:spTree>
      <p:nvGrpSpPr>
        <p:cNvPr id="1" name="Shape 92"/>
        <p:cNvGrpSpPr/>
        <p:nvPr/>
      </p:nvGrpSpPr>
      <p:grpSpPr>
        <a:xfrm>
          <a:off x="0" y="0"/>
          <a:ext cx="0" cy="0"/>
          <a:chOff x="0" y="0"/>
          <a:chExt cx="0" cy="0"/>
        </a:xfrm>
      </p:grpSpPr>
      <p:pic>
        <p:nvPicPr>
          <p:cNvPr id="93" name="Google Shape;93;p23" title="Bg-Pattern.png"/>
          <p:cNvPicPr preferRelativeResize="0"/>
          <p:nvPr/>
        </p:nvPicPr>
        <p:blipFill rotWithShape="1">
          <a:blip r:embed="rId3">
            <a:alphaModFix amt="60000"/>
          </a:blip>
          <a:srcRect/>
          <a:stretch/>
        </p:blipFill>
        <p:spPr>
          <a:xfrm rot="6317238">
            <a:off x="-3669027" y="-9870267"/>
            <a:ext cx="28354104" cy="21071735"/>
          </a:xfrm>
          <a:prstGeom prst="rect">
            <a:avLst/>
          </a:prstGeom>
          <a:noFill/>
          <a:ln>
            <a:noFill/>
          </a:ln>
        </p:spPr>
      </p:pic>
      <p:sp>
        <p:nvSpPr>
          <p:cNvPr id="94" name="Google Shape;94;p23"/>
          <p:cNvSpPr txBox="1">
            <a:spLocks noGrp="1"/>
          </p:cNvSpPr>
          <p:nvPr>
            <p:ph type="ctrTitle"/>
          </p:nvPr>
        </p:nvSpPr>
        <p:spPr>
          <a:xfrm>
            <a:off x="910250" y="2240266"/>
            <a:ext cx="5791200" cy="706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8F4D6"/>
              </a:buClr>
              <a:buSzPts val="4800"/>
              <a:buFont typeface="Overpass"/>
              <a:buNone/>
              <a:defRPr sz="4800" b="1">
                <a:solidFill>
                  <a:srgbClr val="08F4D6"/>
                </a:solidFill>
                <a:latin typeface="Overpass"/>
                <a:ea typeface="Overpass"/>
                <a:cs typeface="Overpass"/>
                <a:sym typeface="Overpass"/>
              </a:defRPr>
            </a:lvl1pPr>
            <a:lvl2pPr lvl="1" algn="l">
              <a:lnSpc>
                <a:spcPct val="100000"/>
              </a:lnSpc>
              <a:spcBef>
                <a:spcPts val="0"/>
              </a:spcBef>
              <a:spcAft>
                <a:spcPts val="0"/>
              </a:spcAft>
              <a:buClr>
                <a:srgbClr val="08F4D6"/>
              </a:buClr>
              <a:buSzPts val="1400"/>
              <a:buNone/>
              <a:defRPr>
                <a:solidFill>
                  <a:srgbClr val="08F4D6"/>
                </a:solidFill>
              </a:defRPr>
            </a:lvl2pPr>
            <a:lvl3pPr lvl="2" algn="l">
              <a:lnSpc>
                <a:spcPct val="100000"/>
              </a:lnSpc>
              <a:spcBef>
                <a:spcPts val="0"/>
              </a:spcBef>
              <a:spcAft>
                <a:spcPts val="0"/>
              </a:spcAft>
              <a:buClr>
                <a:srgbClr val="08F4D6"/>
              </a:buClr>
              <a:buSzPts val="1400"/>
              <a:buNone/>
              <a:defRPr>
                <a:solidFill>
                  <a:srgbClr val="08F4D6"/>
                </a:solidFill>
              </a:defRPr>
            </a:lvl3pPr>
            <a:lvl4pPr lvl="3" algn="l">
              <a:lnSpc>
                <a:spcPct val="100000"/>
              </a:lnSpc>
              <a:spcBef>
                <a:spcPts val="0"/>
              </a:spcBef>
              <a:spcAft>
                <a:spcPts val="0"/>
              </a:spcAft>
              <a:buClr>
                <a:srgbClr val="08F4D6"/>
              </a:buClr>
              <a:buSzPts val="1400"/>
              <a:buNone/>
              <a:defRPr>
                <a:solidFill>
                  <a:srgbClr val="08F4D6"/>
                </a:solidFill>
              </a:defRPr>
            </a:lvl4pPr>
            <a:lvl5pPr lvl="4" algn="l">
              <a:lnSpc>
                <a:spcPct val="100000"/>
              </a:lnSpc>
              <a:spcBef>
                <a:spcPts val="0"/>
              </a:spcBef>
              <a:spcAft>
                <a:spcPts val="0"/>
              </a:spcAft>
              <a:buClr>
                <a:srgbClr val="08F4D6"/>
              </a:buClr>
              <a:buSzPts val="1400"/>
              <a:buNone/>
              <a:defRPr>
                <a:solidFill>
                  <a:srgbClr val="08F4D6"/>
                </a:solidFill>
              </a:defRPr>
            </a:lvl5pPr>
            <a:lvl6pPr lvl="5" algn="l">
              <a:lnSpc>
                <a:spcPct val="100000"/>
              </a:lnSpc>
              <a:spcBef>
                <a:spcPts val="0"/>
              </a:spcBef>
              <a:spcAft>
                <a:spcPts val="0"/>
              </a:spcAft>
              <a:buClr>
                <a:srgbClr val="08F4D6"/>
              </a:buClr>
              <a:buSzPts val="1400"/>
              <a:buNone/>
              <a:defRPr>
                <a:solidFill>
                  <a:srgbClr val="08F4D6"/>
                </a:solidFill>
              </a:defRPr>
            </a:lvl6pPr>
            <a:lvl7pPr lvl="6" algn="l">
              <a:lnSpc>
                <a:spcPct val="100000"/>
              </a:lnSpc>
              <a:spcBef>
                <a:spcPts val="0"/>
              </a:spcBef>
              <a:spcAft>
                <a:spcPts val="0"/>
              </a:spcAft>
              <a:buClr>
                <a:srgbClr val="08F4D6"/>
              </a:buClr>
              <a:buSzPts val="1400"/>
              <a:buNone/>
              <a:defRPr>
                <a:solidFill>
                  <a:srgbClr val="08F4D6"/>
                </a:solidFill>
              </a:defRPr>
            </a:lvl7pPr>
            <a:lvl8pPr lvl="7" algn="l">
              <a:lnSpc>
                <a:spcPct val="100000"/>
              </a:lnSpc>
              <a:spcBef>
                <a:spcPts val="0"/>
              </a:spcBef>
              <a:spcAft>
                <a:spcPts val="0"/>
              </a:spcAft>
              <a:buClr>
                <a:srgbClr val="08F4D6"/>
              </a:buClr>
              <a:buSzPts val="1400"/>
              <a:buNone/>
              <a:defRPr>
                <a:solidFill>
                  <a:srgbClr val="08F4D6"/>
                </a:solidFill>
              </a:defRPr>
            </a:lvl8pPr>
            <a:lvl9pPr lvl="8" algn="l">
              <a:lnSpc>
                <a:spcPct val="100000"/>
              </a:lnSpc>
              <a:spcBef>
                <a:spcPts val="0"/>
              </a:spcBef>
              <a:spcAft>
                <a:spcPts val="0"/>
              </a:spcAft>
              <a:buClr>
                <a:srgbClr val="08F4D6"/>
              </a:buClr>
              <a:buSzPts val="1400"/>
              <a:buNone/>
              <a:defRPr>
                <a:solidFill>
                  <a:srgbClr val="08F4D6"/>
                </a:solidFill>
              </a:defRPr>
            </a:lvl9pPr>
          </a:lstStyle>
          <a:p>
            <a:endParaRPr/>
          </a:p>
        </p:txBody>
      </p:sp>
      <p:sp>
        <p:nvSpPr>
          <p:cNvPr id="95" name="Google Shape;95;p23"/>
          <p:cNvSpPr txBox="1">
            <a:spLocks noGrp="1"/>
          </p:cNvSpPr>
          <p:nvPr>
            <p:ph type="subTitle" idx="1"/>
          </p:nvPr>
        </p:nvSpPr>
        <p:spPr>
          <a:xfrm>
            <a:off x="910250" y="4026175"/>
            <a:ext cx="5444400" cy="706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FFFFFF"/>
              </a:buClr>
              <a:buSzPts val="2000"/>
              <a:buNone/>
              <a:defRPr sz="2000">
                <a:solidFill>
                  <a:srgbClr val="FFFFFF"/>
                </a:solidFill>
                <a:latin typeface="Overpass"/>
                <a:ea typeface="Overpass"/>
                <a:cs typeface="Overpass"/>
                <a:sym typeface="Overpass"/>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96" name="Google Shape;96;p23" title="TMC2026-US-Teal-White.png"/>
          <p:cNvPicPr preferRelativeResize="0"/>
          <p:nvPr/>
        </p:nvPicPr>
        <p:blipFill rotWithShape="1">
          <a:blip r:embed="rId4">
            <a:alphaModFix/>
          </a:blip>
          <a:srcRect/>
          <a:stretch/>
        </p:blipFill>
        <p:spPr>
          <a:xfrm>
            <a:off x="9469701" y="448539"/>
            <a:ext cx="2076600" cy="683414"/>
          </a:xfrm>
          <a:prstGeom prst="rect">
            <a:avLst/>
          </a:prstGeom>
          <a:noFill/>
          <a:ln>
            <a:noFill/>
          </a:ln>
        </p:spPr>
      </p:pic>
      <p:pic>
        <p:nvPicPr>
          <p:cNvPr id="97" name="Google Shape;97;p23" title="TMC-TMR-Teal.png"/>
          <p:cNvPicPr preferRelativeResize="0"/>
          <p:nvPr/>
        </p:nvPicPr>
        <p:blipFill rotWithShape="1">
          <a:blip r:embed="rId5">
            <a:alphaModFix/>
          </a:blip>
          <a:srcRect t="1803" b="1793"/>
          <a:stretch/>
        </p:blipFill>
        <p:spPr>
          <a:xfrm>
            <a:off x="9210877" y="6116026"/>
            <a:ext cx="2335425" cy="30360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1 (Bright) 1">
  <p:cSld name="TITLE_1">
    <p:bg>
      <p:bgPr>
        <a:blipFill>
          <a:blip r:embed="rId2">
            <a:alphaModFix/>
          </a:blip>
          <a:stretch>
            <a:fillRect/>
          </a:stretch>
        </a:blipFill>
        <a:effectLst/>
      </p:bgPr>
    </p:bg>
    <p:spTree>
      <p:nvGrpSpPr>
        <p:cNvPr id="1" name="Shape 98"/>
        <p:cNvGrpSpPr/>
        <p:nvPr/>
      </p:nvGrpSpPr>
      <p:grpSpPr>
        <a:xfrm>
          <a:off x="0" y="0"/>
          <a:ext cx="0" cy="0"/>
          <a:chOff x="0" y="0"/>
          <a:chExt cx="0" cy="0"/>
        </a:xfrm>
      </p:grpSpPr>
      <p:pic>
        <p:nvPicPr>
          <p:cNvPr id="99" name="Google Shape;99;p24" title="Bg-Pattern.png"/>
          <p:cNvPicPr preferRelativeResize="0"/>
          <p:nvPr/>
        </p:nvPicPr>
        <p:blipFill rotWithShape="1">
          <a:blip r:embed="rId3">
            <a:alphaModFix amt="60000"/>
          </a:blip>
          <a:srcRect/>
          <a:stretch/>
        </p:blipFill>
        <p:spPr>
          <a:xfrm rot="6317238">
            <a:off x="-3669027" y="-9870267"/>
            <a:ext cx="28354104" cy="21071735"/>
          </a:xfrm>
          <a:prstGeom prst="rect">
            <a:avLst/>
          </a:prstGeom>
          <a:noFill/>
          <a:ln>
            <a:noFill/>
          </a:ln>
        </p:spPr>
      </p:pic>
      <p:sp>
        <p:nvSpPr>
          <p:cNvPr id="100" name="Google Shape;100;p24"/>
          <p:cNvSpPr txBox="1">
            <a:spLocks noGrp="1"/>
          </p:cNvSpPr>
          <p:nvPr>
            <p:ph type="ctrTitle"/>
          </p:nvPr>
        </p:nvSpPr>
        <p:spPr>
          <a:xfrm>
            <a:off x="910250" y="1909234"/>
            <a:ext cx="4448700" cy="706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8F4D6"/>
              </a:buClr>
              <a:buSzPts val="4800"/>
              <a:buFont typeface="Overpass"/>
              <a:buNone/>
              <a:defRPr sz="4800" b="1">
                <a:solidFill>
                  <a:srgbClr val="08F4D6"/>
                </a:solidFill>
                <a:latin typeface="Overpass"/>
                <a:ea typeface="Overpass"/>
                <a:cs typeface="Overpass"/>
                <a:sym typeface="Overpass"/>
              </a:defRPr>
            </a:lvl1pPr>
            <a:lvl2pPr lvl="1" algn="l">
              <a:lnSpc>
                <a:spcPct val="100000"/>
              </a:lnSpc>
              <a:spcBef>
                <a:spcPts val="0"/>
              </a:spcBef>
              <a:spcAft>
                <a:spcPts val="0"/>
              </a:spcAft>
              <a:buClr>
                <a:srgbClr val="08F4D6"/>
              </a:buClr>
              <a:buSzPts val="1400"/>
              <a:buNone/>
              <a:defRPr>
                <a:solidFill>
                  <a:srgbClr val="08F4D6"/>
                </a:solidFill>
              </a:defRPr>
            </a:lvl2pPr>
            <a:lvl3pPr lvl="2" algn="l">
              <a:lnSpc>
                <a:spcPct val="100000"/>
              </a:lnSpc>
              <a:spcBef>
                <a:spcPts val="0"/>
              </a:spcBef>
              <a:spcAft>
                <a:spcPts val="0"/>
              </a:spcAft>
              <a:buClr>
                <a:srgbClr val="08F4D6"/>
              </a:buClr>
              <a:buSzPts val="1400"/>
              <a:buNone/>
              <a:defRPr>
                <a:solidFill>
                  <a:srgbClr val="08F4D6"/>
                </a:solidFill>
              </a:defRPr>
            </a:lvl3pPr>
            <a:lvl4pPr lvl="3" algn="l">
              <a:lnSpc>
                <a:spcPct val="100000"/>
              </a:lnSpc>
              <a:spcBef>
                <a:spcPts val="0"/>
              </a:spcBef>
              <a:spcAft>
                <a:spcPts val="0"/>
              </a:spcAft>
              <a:buClr>
                <a:srgbClr val="08F4D6"/>
              </a:buClr>
              <a:buSzPts val="1400"/>
              <a:buNone/>
              <a:defRPr>
                <a:solidFill>
                  <a:srgbClr val="08F4D6"/>
                </a:solidFill>
              </a:defRPr>
            </a:lvl4pPr>
            <a:lvl5pPr lvl="4" algn="l">
              <a:lnSpc>
                <a:spcPct val="100000"/>
              </a:lnSpc>
              <a:spcBef>
                <a:spcPts val="0"/>
              </a:spcBef>
              <a:spcAft>
                <a:spcPts val="0"/>
              </a:spcAft>
              <a:buClr>
                <a:srgbClr val="08F4D6"/>
              </a:buClr>
              <a:buSzPts val="1400"/>
              <a:buNone/>
              <a:defRPr>
                <a:solidFill>
                  <a:srgbClr val="08F4D6"/>
                </a:solidFill>
              </a:defRPr>
            </a:lvl5pPr>
            <a:lvl6pPr lvl="5" algn="l">
              <a:lnSpc>
                <a:spcPct val="100000"/>
              </a:lnSpc>
              <a:spcBef>
                <a:spcPts val="0"/>
              </a:spcBef>
              <a:spcAft>
                <a:spcPts val="0"/>
              </a:spcAft>
              <a:buClr>
                <a:srgbClr val="08F4D6"/>
              </a:buClr>
              <a:buSzPts val="1400"/>
              <a:buNone/>
              <a:defRPr>
                <a:solidFill>
                  <a:srgbClr val="08F4D6"/>
                </a:solidFill>
              </a:defRPr>
            </a:lvl6pPr>
            <a:lvl7pPr lvl="6" algn="l">
              <a:lnSpc>
                <a:spcPct val="100000"/>
              </a:lnSpc>
              <a:spcBef>
                <a:spcPts val="0"/>
              </a:spcBef>
              <a:spcAft>
                <a:spcPts val="0"/>
              </a:spcAft>
              <a:buClr>
                <a:srgbClr val="08F4D6"/>
              </a:buClr>
              <a:buSzPts val="1400"/>
              <a:buNone/>
              <a:defRPr>
                <a:solidFill>
                  <a:srgbClr val="08F4D6"/>
                </a:solidFill>
              </a:defRPr>
            </a:lvl7pPr>
            <a:lvl8pPr lvl="7" algn="l">
              <a:lnSpc>
                <a:spcPct val="100000"/>
              </a:lnSpc>
              <a:spcBef>
                <a:spcPts val="0"/>
              </a:spcBef>
              <a:spcAft>
                <a:spcPts val="0"/>
              </a:spcAft>
              <a:buClr>
                <a:srgbClr val="08F4D6"/>
              </a:buClr>
              <a:buSzPts val="1400"/>
              <a:buNone/>
              <a:defRPr>
                <a:solidFill>
                  <a:srgbClr val="08F4D6"/>
                </a:solidFill>
              </a:defRPr>
            </a:lvl8pPr>
            <a:lvl9pPr lvl="8" algn="l">
              <a:lnSpc>
                <a:spcPct val="100000"/>
              </a:lnSpc>
              <a:spcBef>
                <a:spcPts val="0"/>
              </a:spcBef>
              <a:spcAft>
                <a:spcPts val="0"/>
              </a:spcAft>
              <a:buClr>
                <a:srgbClr val="08F4D6"/>
              </a:buClr>
              <a:buSzPts val="1400"/>
              <a:buNone/>
              <a:defRPr>
                <a:solidFill>
                  <a:srgbClr val="08F4D6"/>
                </a:solidFill>
              </a:defRPr>
            </a:lvl9pPr>
          </a:lstStyle>
          <a:p>
            <a:endParaRPr/>
          </a:p>
        </p:txBody>
      </p:sp>
      <p:sp>
        <p:nvSpPr>
          <p:cNvPr id="101" name="Google Shape;101;p24"/>
          <p:cNvSpPr txBox="1">
            <a:spLocks noGrp="1"/>
          </p:cNvSpPr>
          <p:nvPr>
            <p:ph type="subTitle" idx="1"/>
          </p:nvPr>
        </p:nvSpPr>
        <p:spPr>
          <a:xfrm>
            <a:off x="984200" y="4097600"/>
            <a:ext cx="4082400" cy="706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FFFFFF"/>
              </a:buClr>
              <a:buSzPts val="2000"/>
              <a:buNone/>
              <a:defRPr sz="2000">
                <a:solidFill>
                  <a:srgbClr val="FFFFFF"/>
                </a:solidFill>
                <a:latin typeface="Overpass"/>
                <a:ea typeface="Overpass"/>
                <a:cs typeface="Overpass"/>
                <a:sym typeface="Overpass"/>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02" name="Google Shape;102;p24"/>
          <p:cNvPicPr preferRelativeResize="0"/>
          <p:nvPr/>
        </p:nvPicPr>
        <p:blipFill rotWithShape="1">
          <a:blip r:embed="rId4">
            <a:alphaModFix/>
          </a:blip>
          <a:srcRect/>
          <a:stretch/>
        </p:blipFill>
        <p:spPr>
          <a:xfrm>
            <a:off x="5918063" y="1569249"/>
            <a:ext cx="6372315" cy="3719499"/>
          </a:xfrm>
          <a:prstGeom prst="rect">
            <a:avLst/>
          </a:prstGeom>
          <a:noFill/>
          <a:ln>
            <a:noFill/>
          </a:ln>
        </p:spPr>
      </p:pic>
      <p:sp>
        <p:nvSpPr>
          <p:cNvPr id="103" name="Google Shape;103;p24"/>
          <p:cNvSpPr>
            <a:spLocks noGrp="1"/>
          </p:cNvSpPr>
          <p:nvPr>
            <p:ph type="pic" idx="2"/>
          </p:nvPr>
        </p:nvSpPr>
        <p:spPr>
          <a:xfrm>
            <a:off x="6064700" y="1933223"/>
            <a:ext cx="5326200" cy="3109500"/>
          </a:xfrm>
          <a:prstGeom prst="rect">
            <a:avLst/>
          </a:prstGeom>
          <a:noFill/>
          <a:ln>
            <a:noFill/>
          </a:ln>
        </p:spPr>
      </p:sp>
      <p:pic>
        <p:nvPicPr>
          <p:cNvPr id="104" name="Google Shape;104;p24" title="TMC2026-US-Teal-White.png"/>
          <p:cNvPicPr preferRelativeResize="0"/>
          <p:nvPr/>
        </p:nvPicPr>
        <p:blipFill rotWithShape="1">
          <a:blip r:embed="rId5">
            <a:alphaModFix/>
          </a:blip>
          <a:srcRect/>
          <a:stretch/>
        </p:blipFill>
        <p:spPr>
          <a:xfrm>
            <a:off x="9469701" y="448539"/>
            <a:ext cx="2076600" cy="683414"/>
          </a:xfrm>
          <a:prstGeom prst="rect">
            <a:avLst/>
          </a:prstGeom>
          <a:noFill/>
          <a:ln>
            <a:noFill/>
          </a:ln>
        </p:spPr>
      </p:pic>
      <p:pic>
        <p:nvPicPr>
          <p:cNvPr id="105" name="Google Shape;105;p24" title="TMC-TMR-Teal.png"/>
          <p:cNvPicPr preferRelativeResize="0"/>
          <p:nvPr/>
        </p:nvPicPr>
        <p:blipFill rotWithShape="1">
          <a:blip r:embed="rId6">
            <a:alphaModFix/>
          </a:blip>
          <a:srcRect t="1803" b="1793"/>
          <a:stretch/>
        </p:blipFill>
        <p:spPr>
          <a:xfrm>
            <a:off x="9210877" y="6116026"/>
            <a:ext cx="2335425" cy="30360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1 (Bright) 1 1 1">
  <p:cSld name="TITLE_1_1_1">
    <p:bg>
      <p:bgPr>
        <a:blipFill>
          <a:blip r:embed="rId2">
            <a:alphaModFix/>
          </a:blip>
          <a:stretch>
            <a:fillRect/>
          </a:stretch>
        </a:blipFill>
        <a:effectLst/>
      </p:bgPr>
    </p:bg>
    <p:spTree>
      <p:nvGrpSpPr>
        <p:cNvPr id="1" name="Shape 106"/>
        <p:cNvGrpSpPr/>
        <p:nvPr/>
      </p:nvGrpSpPr>
      <p:grpSpPr>
        <a:xfrm>
          <a:off x="0" y="0"/>
          <a:ext cx="0" cy="0"/>
          <a:chOff x="0" y="0"/>
          <a:chExt cx="0" cy="0"/>
        </a:xfrm>
      </p:grpSpPr>
      <p:sp>
        <p:nvSpPr>
          <p:cNvPr id="107" name="Google Shape;107;p25"/>
          <p:cNvSpPr txBox="1">
            <a:spLocks noGrp="1"/>
          </p:cNvSpPr>
          <p:nvPr>
            <p:ph type="ctrTitle"/>
          </p:nvPr>
        </p:nvSpPr>
        <p:spPr>
          <a:xfrm>
            <a:off x="910250" y="1909234"/>
            <a:ext cx="4448700" cy="706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8F4D6"/>
              </a:buClr>
              <a:buSzPts val="4800"/>
              <a:buFont typeface="Overpass"/>
              <a:buNone/>
              <a:defRPr sz="4800" b="1">
                <a:solidFill>
                  <a:srgbClr val="08F4D6"/>
                </a:solidFill>
                <a:latin typeface="Overpass"/>
                <a:ea typeface="Overpass"/>
                <a:cs typeface="Overpass"/>
                <a:sym typeface="Overpass"/>
              </a:defRPr>
            </a:lvl1pPr>
            <a:lvl2pPr lvl="1" algn="l">
              <a:lnSpc>
                <a:spcPct val="100000"/>
              </a:lnSpc>
              <a:spcBef>
                <a:spcPts val="0"/>
              </a:spcBef>
              <a:spcAft>
                <a:spcPts val="0"/>
              </a:spcAft>
              <a:buClr>
                <a:srgbClr val="08F4D6"/>
              </a:buClr>
              <a:buSzPts val="1400"/>
              <a:buNone/>
              <a:defRPr>
                <a:solidFill>
                  <a:srgbClr val="08F4D6"/>
                </a:solidFill>
              </a:defRPr>
            </a:lvl2pPr>
            <a:lvl3pPr lvl="2" algn="l">
              <a:lnSpc>
                <a:spcPct val="100000"/>
              </a:lnSpc>
              <a:spcBef>
                <a:spcPts val="0"/>
              </a:spcBef>
              <a:spcAft>
                <a:spcPts val="0"/>
              </a:spcAft>
              <a:buClr>
                <a:srgbClr val="08F4D6"/>
              </a:buClr>
              <a:buSzPts val="1400"/>
              <a:buNone/>
              <a:defRPr>
                <a:solidFill>
                  <a:srgbClr val="08F4D6"/>
                </a:solidFill>
              </a:defRPr>
            </a:lvl3pPr>
            <a:lvl4pPr lvl="3" algn="l">
              <a:lnSpc>
                <a:spcPct val="100000"/>
              </a:lnSpc>
              <a:spcBef>
                <a:spcPts val="0"/>
              </a:spcBef>
              <a:spcAft>
                <a:spcPts val="0"/>
              </a:spcAft>
              <a:buClr>
                <a:srgbClr val="08F4D6"/>
              </a:buClr>
              <a:buSzPts val="1400"/>
              <a:buNone/>
              <a:defRPr>
                <a:solidFill>
                  <a:srgbClr val="08F4D6"/>
                </a:solidFill>
              </a:defRPr>
            </a:lvl4pPr>
            <a:lvl5pPr lvl="4" algn="l">
              <a:lnSpc>
                <a:spcPct val="100000"/>
              </a:lnSpc>
              <a:spcBef>
                <a:spcPts val="0"/>
              </a:spcBef>
              <a:spcAft>
                <a:spcPts val="0"/>
              </a:spcAft>
              <a:buClr>
                <a:srgbClr val="08F4D6"/>
              </a:buClr>
              <a:buSzPts val="1400"/>
              <a:buNone/>
              <a:defRPr>
                <a:solidFill>
                  <a:srgbClr val="08F4D6"/>
                </a:solidFill>
              </a:defRPr>
            </a:lvl5pPr>
            <a:lvl6pPr lvl="5" algn="l">
              <a:lnSpc>
                <a:spcPct val="100000"/>
              </a:lnSpc>
              <a:spcBef>
                <a:spcPts val="0"/>
              </a:spcBef>
              <a:spcAft>
                <a:spcPts val="0"/>
              </a:spcAft>
              <a:buClr>
                <a:srgbClr val="08F4D6"/>
              </a:buClr>
              <a:buSzPts val="1400"/>
              <a:buNone/>
              <a:defRPr>
                <a:solidFill>
                  <a:srgbClr val="08F4D6"/>
                </a:solidFill>
              </a:defRPr>
            </a:lvl6pPr>
            <a:lvl7pPr lvl="6" algn="l">
              <a:lnSpc>
                <a:spcPct val="100000"/>
              </a:lnSpc>
              <a:spcBef>
                <a:spcPts val="0"/>
              </a:spcBef>
              <a:spcAft>
                <a:spcPts val="0"/>
              </a:spcAft>
              <a:buClr>
                <a:srgbClr val="08F4D6"/>
              </a:buClr>
              <a:buSzPts val="1400"/>
              <a:buNone/>
              <a:defRPr>
                <a:solidFill>
                  <a:srgbClr val="08F4D6"/>
                </a:solidFill>
              </a:defRPr>
            </a:lvl7pPr>
            <a:lvl8pPr lvl="7" algn="l">
              <a:lnSpc>
                <a:spcPct val="100000"/>
              </a:lnSpc>
              <a:spcBef>
                <a:spcPts val="0"/>
              </a:spcBef>
              <a:spcAft>
                <a:spcPts val="0"/>
              </a:spcAft>
              <a:buClr>
                <a:srgbClr val="08F4D6"/>
              </a:buClr>
              <a:buSzPts val="1400"/>
              <a:buNone/>
              <a:defRPr>
                <a:solidFill>
                  <a:srgbClr val="08F4D6"/>
                </a:solidFill>
              </a:defRPr>
            </a:lvl8pPr>
            <a:lvl9pPr lvl="8" algn="l">
              <a:lnSpc>
                <a:spcPct val="100000"/>
              </a:lnSpc>
              <a:spcBef>
                <a:spcPts val="0"/>
              </a:spcBef>
              <a:spcAft>
                <a:spcPts val="0"/>
              </a:spcAft>
              <a:buClr>
                <a:srgbClr val="08F4D6"/>
              </a:buClr>
              <a:buSzPts val="1400"/>
              <a:buNone/>
              <a:defRPr>
                <a:solidFill>
                  <a:srgbClr val="08F4D6"/>
                </a:solidFill>
              </a:defRPr>
            </a:lvl9pPr>
          </a:lstStyle>
          <a:p>
            <a:endParaRPr/>
          </a:p>
        </p:txBody>
      </p:sp>
      <p:sp>
        <p:nvSpPr>
          <p:cNvPr id="108" name="Google Shape;108;p25"/>
          <p:cNvSpPr txBox="1">
            <a:spLocks noGrp="1"/>
          </p:cNvSpPr>
          <p:nvPr>
            <p:ph type="subTitle" idx="1"/>
          </p:nvPr>
        </p:nvSpPr>
        <p:spPr>
          <a:xfrm>
            <a:off x="910250" y="4393445"/>
            <a:ext cx="8564700" cy="7065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rgbClr val="FFFFFF"/>
              </a:buClr>
              <a:buSzPts val="2000"/>
              <a:buNone/>
              <a:defRPr sz="2000">
                <a:solidFill>
                  <a:srgbClr val="FFFFFF"/>
                </a:solidFill>
                <a:latin typeface="Overpass"/>
                <a:ea typeface="Overpass"/>
                <a:cs typeface="Overpass"/>
                <a:sym typeface="Overpass"/>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09" name="Google Shape;109;p25" title="Bg-Pattern.png"/>
          <p:cNvPicPr preferRelativeResize="0"/>
          <p:nvPr/>
        </p:nvPicPr>
        <p:blipFill rotWithShape="1">
          <a:blip r:embed="rId3">
            <a:alphaModFix amt="60000"/>
          </a:blip>
          <a:srcRect/>
          <a:stretch/>
        </p:blipFill>
        <p:spPr>
          <a:xfrm rot="6317238">
            <a:off x="-3669027" y="-9870267"/>
            <a:ext cx="28354104" cy="21071735"/>
          </a:xfrm>
          <a:prstGeom prst="rect">
            <a:avLst/>
          </a:prstGeom>
          <a:noFill/>
          <a:ln>
            <a:noFill/>
          </a:ln>
        </p:spPr>
      </p:pic>
      <p:sp>
        <p:nvSpPr>
          <p:cNvPr id="110" name="Google Shape;110;p25"/>
          <p:cNvSpPr>
            <a:spLocks noGrp="1"/>
          </p:cNvSpPr>
          <p:nvPr>
            <p:ph type="pic" idx="2"/>
          </p:nvPr>
        </p:nvSpPr>
        <p:spPr>
          <a:xfrm>
            <a:off x="6449638" y="1408950"/>
            <a:ext cx="5100900" cy="4040100"/>
          </a:xfrm>
          <a:prstGeom prst="roundRect">
            <a:avLst>
              <a:gd name="adj" fmla="val 4620"/>
            </a:avLst>
          </a:prstGeom>
          <a:noFill/>
          <a:ln w="9525" cap="flat" cmpd="sng">
            <a:solidFill>
              <a:srgbClr val="08F4D6"/>
            </a:solidFill>
            <a:prstDash val="solid"/>
            <a:round/>
            <a:headEnd type="none" w="sm" len="sm"/>
            <a:tailEnd type="none" w="sm" len="sm"/>
          </a:ln>
          <a:effectLst>
            <a:outerShdw dist="238125" dir="2760000" algn="bl" rotWithShape="0">
              <a:srgbClr val="08F4D6"/>
            </a:outerShdw>
          </a:effectLst>
        </p:spPr>
      </p:sp>
      <p:pic>
        <p:nvPicPr>
          <p:cNvPr id="111" name="Google Shape;111;p25" title="TMC2026-US-Teal-White.png"/>
          <p:cNvPicPr preferRelativeResize="0"/>
          <p:nvPr/>
        </p:nvPicPr>
        <p:blipFill rotWithShape="1">
          <a:blip r:embed="rId4">
            <a:alphaModFix/>
          </a:blip>
          <a:srcRect/>
          <a:stretch/>
        </p:blipFill>
        <p:spPr>
          <a:xfrm>
            <a:off x="9469701" y="448539"/>
            <a:ext cx="2076600" cy="683414"/>
          </a:xfrm>
          <a:prstGeom prst="rect">
            <a:avLst/>
          </a:prstGeom>
          <a:noFill/>
          <a:ln>
            <a:noFill/>
          </a:ln>
        </p:spPr>
      </p:pic>
      <p:pic>
        <p:nvPicPr>
          <p:cNvPr id="112" name="Google Shape;112;p25" title="TMC-TMR-Teal.png"/>
          <p:cNvPicPr preferRelativeResize="0"/>
          <p:nvPr/>
        </p:nvPicPr>
        <p:blipFill rotWithShape="1">
          <a:blip r:embed="rId5">
            <a:alphaModFix/>
          </a:blip>
          <a:srcRect t="1803" b="1793"/>
          <a:stretch/>
        </p:blipFill>
        <p:spPr>
          <a:xfrm>
            <a:off x="9210877" y="6116026"/>
            <a:ext cx="2335425" cy="30360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1 (Dark)">
  <p:cSld name="Content 1 (Dark)">
    <p:bg>
      <p:bgPr>
        <a:blipFill>
          <a:blip r:embed="rId2">
            <a:alphaModFix/>
          </a:blip>
          <a:stretch>
            <a:fillRect/>
          </a:stretch>
        </a:blipFill>
        <a:effectLst/>
      </p:bgPr>
    </p:bg>
    <p:spTree>
      <p:nvGrpSpPr>
        <p:cNvPr id="1" name="Shape 113"/>
        <p:cNvGrpSpPr/>
        <p:nvPr/>
      </p:nvGrpSpPr>
      <p:grpSpPr>
        <a:xfrm>
          <a:off x="0" y="0"/>
          <a:ext cx="0" cy="0"/>
          <a:chOff x="0" y="0"/>
          <a:chExt cx="0" cy="0"/>
        </a:xfrm>
      </p:grpSpPr>
      <p:sp>
        <p:nvSpPr>
          <p:cNvPr id="114" name="Google Shape;114;p26"/>
          <p:cNvSpPr/>
          <p:nvPr/>
        </p:nvSpPr>
        <p:spPr>
          <a:xfrm>
            <a:off x="0" y="-1"/>
            <a:ext cx="12192000" cy="6858000"/>
          </a:xfrm>
          <a:prstGeom prst="rect">
            <a:avLst/>
          </a:prstGeom>
          <a:solidFill>
            <a:srgbClr val="1D1C2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a:ea typeface="Libre Franklin"/>
              <a:cs typeface="Libre Franklin"/>
              <a:sym typeface="Libre Franklin"/>
            </a:endParaRPr>
          </a:p>
        </p:txBody>
      </p:sp>
      <p:pic>
        <p:nvPicPr>
          <p:cNvPr id="115" name="Google Shape;115;p26" title="TMC-SlideBG-Dark.png"/>
          <p:cNvPicPr preferRelativeResize="0"/>
          <p:nvPr/>
        </p:nvPicPr>
        <p:blipFill rotWithShape="1">
          <a:blip r:embed="rId3">
            <a:alphaModFix/>
          </a:blip>
          <a:srcRect/>
          <a:stretch/>
        </p:blipFill>
        <p:spPr>
          <a:xfrm>
            <a:off x="0" y="0"/>
            <a:ext cx="12192000" cy="6857999"/>
          </a:xfrm>
          <a:prstGeom prst="rect">
            <a:avLst/>
          </a:prstGeom>
          <a:noFill/>
          <a:ln>
            <a:noFill/>
          </a:ln>
        </p:spPr>
      </p:pic>
      <p:pic>
        <p:nvPicPr>
          <p:cNvPr id="116" name="Google Shape;116;p26" title="Bg-Pattern.png"/>
          <p:cNvPicPr preferRelativeResize="0"/>
          <p:nvPr/>
        </p:nvPicPr>
        <p:blipFill rotWithShape="1">
          <a:blip r:embed="rId4">
            <a:alphaModFix amt="60000"/>
          </a:blip>
          <a:srcRect/>
          <a:stretch/>
        </p:blipFill>
        <p:spPr>
          <a:xfrm rot="6317238">
            <a:off x="-3669027" y="-9870267"/>
            <a:ext cx="28354104" cy="21071735"/>
          </a:xfrm>
          <a:prstGeom prst="rect">
            <a:avLst/>
          </a:prstGeom>
          <a:noFill/>
          <a:ln>
            <a:noFill/>
          </a:ln>
        </p:spPr>
      </p:pic>
      <p:sp>
        <p:nvSpPr>
          <p:cNvPr id="117" name="Google Shape;117;p26"/>
          <p:cNvSpPr txBox="1">
            <a:spLocks noGrp="1"/>
          </p:cNvSpPr>
          <p:nvPr>
            <p:ph type="ctrTitle"/>
          </p:nvPr>
        </p:nvSpPr>
        <p:spPr>
          <a:xfrm>
            <a:off x="1059251" y="1543000"/>
            <a:ext cx="8410500" cy="304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8F4D6"/>
              </a:buClr>
              <a:buSzPts val="4000"/>
              <a:buNone/>
              <a:defRPr sz="4000" b="1">
                <a:solidFill>
                  <a:srgbClr val="08F4D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26"/>
          <p:cNvSpPr txBox="1">
            <a:spLocks noGrp="1"/>
          </p:cNvSpPr>
          <p:nvPr>
            <p:ph type="body" idx="1"/>
          </p:nvPr>
        </p:nvSpPr>
        <p:spPr>
          <a:xfrm>
            <a:off x="1059250" y="2424550"/>
            <a:ext cx="9045300" cy="3304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FFFFFF"/>
              </a:buClr>
              <a:buSzPts val="1500"/>
              <a:buFont typeface="Overpass"/>
              <a:buNone/>
              <a:defRPr sz="1500" i="0">
                <a:solidFill>
                  <a:srgbClr val="FFFFFF"/>
                </a:solidFill>
              </a:defRPr>
            </a:lvl1pPr>
            <a:lvl2pPr marL="914400" lvl="1" indent="-228600" algn="l">
              <a:lnSpc>
                <a:spcPct val="90000"/>
              </a:lnSpc>
              <a:spcBef>
                <a:spcPts val="500"/>
              </a:spcBef>
              <a:spcAft>
                <a:spcPts val="0"/>
              </a:spcAft>
              <a:buClr>
                <a:srgbClr val="FFFFFF"/>
              </a:buClr>
              <a:buSzPts val="1500"/>
              <a:buFont typeface="Overpass"/>
              <a:buNone/>
              <a:defRPr sz="1500">
                <a:solidFill>
                  <a:srgbClr val="FFFFFF"/>
                </a:solidFill>
              </a:defRPr>
            </a:lvl2pPr>
            <a:lvl3pPr marL="1371600" lvl="2" indent="-228600" algn="l">
              <a:lnSpc>
                <a:spcPct val="90000"/>
              </a:lnSpc>
              <a:spcBef>
                <a:spcPts val="500"/>
              </a:spcBef>
              <a:spcAft>
                <a:spcPts val="0"/>
              </a:spcAft>
              <a:buClr>
                <a:srgbClr val="FFFFFF"/>
              </a:buClr>
              <a:buSzPts val="1500"/>
              <a:buFont typeface="Overpass"/>
              <a:buNone/>
              <a:defRPr sz="1500">
                <a:solidFill>
                  <a:srgbClr val="FFFFFF"/>
                </a:solidFill>
              </a:defRPr>
            </a:lvl3pPr>
            <a:lvl4pPr marL="1828800" lvl="3" indent="-228600" algn="l">
              <a:lnSpc>
                <a:spcPct val="90000"/>
              </a:lnSpc>
              <a:spcBef>
                <a:spcPts val="500"/>
              </a:spcBef>
              <a:spcAft>
                <a:spcPts val="0"/>
              </a:spcAft>
              <a:buClr>
                <a:srgbClr val="FFFFFF"/>
              </a:buClr>
              <a:buSzPts val="1500"/>
              <a:buFont typeface="Overpass"/>
              <a:buNone/>
              <a:defRPr sz="1500">
                <a:solidFill>
                  <a:srgbClr val="FFFFFF"/>
                </a:solidFill>
              </a:defRPr>
            </a:lvl4pPr>
            <a:lvl5pPr marL="2286000" lvl="4" indent="-228600" algn="l">
              <a:lnSpc>
                <a:spcPct val="90000"/>
              </a:lnSpc>
              <a:spcBef>
                <a:spcPts val="500"/>
              </a:spcBef>
              <a:spcAft>
                <a:spcPts val="0"/>
              </a:spcAft>
              <a:buClr>
                <a:srgbClr val="FFFFFF"/>
              </a:buClr>
              <a:buSzPts val="1500"/>
              <a:buFont typeface="Overpass"/>
              <a:buNone/>
              <a:defRPr sz="1500">
                <a:solidFill>
                  <a:srgbClr val="FFFFFF"/>
                </a:solidFill>
              </a:defRPr>
            </a:lvl5pPr>
            <a:lvl6pPr marL="2743200" lvl="5" indent="-323850" algn="l">
              <a:lnSpc>
                <a:spcPct val="90000"/>
              </a:lnSpc>
              <a:spcBef>
                <a:spcPts val="500"/>
              </a:spcBef>
              <a:spcAft>
                <a:spcPts val="0"/>
              </a:spcAft>
              <a:buClr>
                <a:srgbClr val="FFFFFF"/>
              </a:buClr>
              <a:buSzPts val="1500"/>
              <a:buFont typeface="Overpass"/>
              <a:buChar char="•"/>
              <a:defRPr sz="1500">
                <a:solidFill>
                  <a:srgbClr val="FFFFFF"/>
                </a:solidFill>
                <a:latin typeface="Overpass"/>
                <a:ea typeface="Overpass"/>
                <a:cs typeface="Overpass"/>
                <a:sym typeface="Overpass"/>
              </a:defRPr>
            </a:lvl6pPr>
            <a:lvl7pPr marL="3200400" lvl="6" indent="-323850" algn="l">
              <a:lnSpc>
                <a:spcPct val="90000"/>
              </a:lnSpc>
              <a:spcBef>
                <a:spcPts val="500"/>
              </a:spcBef>
              <a:spcAft>
                <a:spcPts val="0"/>
              </a:spcAft>
              <a:buClr>
                <a:srgbClr val="FFFFFF"/>
              </a:buClr>
              <a:buSzPts val="1500"/>
              <a:buFont typeface="Overpass"/>
              <a:buChar char="•"/>
              <a:defRPr sz="1500">
                <a:solidFill>
                  <a:srgbClr val="FFFFFF"/>
                </a:solidFill>
                <a:latin typeface="Overpass"/>
                <a:ea typeface="Overpass"/>
                <a:cs typeface="Overpass"/>
                <a:sym typeface="Overpass"/>
              </a:defRPr>
            </a:lvl7pPr>
            <a:lvl8pPr marL="3657600" lvl="7" indent="-323850" algn="l">
              <a:lnSpc>
                <a:spcPct val="90000"/>
              </a:lnSpc>
              <a:spcBef>
                <a:spcPts val="500"/>
              </a:spcBef>
              <a:spcAft>
                <a:spcPts val="0"/>
              </a:spcAft>
              <a:buClr>
                <a:srgbClr val="FFFFFF"/>
              </a:buClr>
              <a:buSzPts val="1500"/>
              <a:buFont typeface="Overpass"/>
              <a:buChar char="•"/>
              <a:defRPr sz="1500">
                <a:solidFill>
                  <a:srgbClr val="FFFFFF"/>
                </a:solidFill>
                <a:latin typeface="Overpass"/>
                <a:ea typeface="Overpass"/>
                <a:cs typeface="Overpass"/>
                <a:sym typeface="Overpass"/>
              </a:defRPr>
            </a:lvl8pPr>
            <a:lvl9pPr marL="4114800" lvl="8" indent="-323850" algn="l">
              <a:lnSpc>
                <a:spcPct val="90000"/>
              </a:lnSpc>
              <a:spcBef>
                <a:spcPts val="500"/>
              </a:spcBef>
              <a:spcAft>
                <a:spcPts val="0"/>
              </a:spcAft>
              <a:buClr>
                <a:srgbClr val="FFFFFF"/>
              </a:buClr>
              <a:buSzPts val="1500"/>
              <a:buFont typeface="Overpass"/>
              <a:buChar char="•"/>
              <a:defRPr sz="1500">
                <a:solidFill>
                  <a:srgbClr val="FFFFFF"/>
                </a:solidFill>
                <a:latin typeface="Overpass"/>
                <a:ea typeface="Overpass"/>
                <a:cs typeface="Overpass"/>
                <a:sym typeface="Overpass"/>
              </a:defRPr>
            </a:lvl9pPr>
          </a:lstStyle>
          <a:p>
            <a:endParaRPr/>
          </a:p>
        </p:txBody>
      </p:sp>
      <p:pic>
        <p:nvPicPr>
          <p:cNvPr id="119" name="Google Shape;119;p26" title="TMC2026-US-Teal-White.png"/>
          <p:cNvPicPr preferRelativeResize="0"/>
          <p:nvPr/>
        </p:nvPicPr>
        <p:blipFill rotWithShape="1">
          <a:blip r:embed="rId5">
            <a:alphaModFix/>
          </a:blip>
          <a:srcRect/>
          <a:stretch/>
        </p:blipFill>
        <p:spPr>
          <a:xfrm>
            <a:off x="9469701" y="448539"/>
            <a:ext cx="2076600" cy="683414"/>
          </a:xfrm>
          <a:prstGeom prst="rect">
            <a:avLst/>
          </a:prstGeom>
          <a:noFill/>
          <a:ln>
            <a:noFill/>
          </a:ln>
        </p:spPr>
      </p:pic>
      <p:pic>
        <p:nvPicPr>
          <p:cNvPr id="120" name="Google Shape;120;p26" title="TMC-TMR-Teal.png"/>
          <p:cNvPicPr preferRelativeResize="0"/>
          <p:nvPr/>
        </p:nvPicPr>
        <p:blipFill rotWithShape="1">
          <a:blip r:embed="rId6">
            <a:alphaModFix/>
          </a:blip>
          <a:srcRect t="1803" b="1793"/>
          <a:stretch/>
        </p:blipFill>
        <p:spPr>
          <a:xfrm>
            <a:off x="9210877" y="6116026"/>
            <a:ext cx="2335425" cy="30360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 Logo (Dark) 1">
  <p:cSld name="Blank + Logo (Dark)_1">
    <p:spTree>
      <p:nvGrpSpPr>
        <p:cNvPr id="1" name="Shape 121"/>
        <p:cNvGrpSpPr/>
        <p:nvPr/>
      </p:nvGrpSpPr>
      <p:grpSpPr>
        <a:xfrm>
          <a:off x="0" y="0"/>
          <a:ext cx="0" cy="0"/>
          <a:chOff x="0" y="0"/>
          <a:chExt cx="0" cy="0"/>
        </a:xfrm>
      </p:grpSpPr>
      <p:sp>
        <p:nvSpPr>
          <p:cNvPr id="122" name="Google Shape;122;p27"/>
          <p:cNvSpPr/>
          <p:nvPr/>
        </p:nvSpPr>
        <p:spPr>
          <a:xfrm>
            <a:off x="0" y="0"/>
            <a:ext cx="12192000" cy="6858000"/>
          </a:xfrm>
          <a:prstGeom prst="rect">
            <a:avLst/>
          </a:prstGeom>
          <a:solidFill>
            <a:srgbClr val="1D1C2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ibre Franklin"/>
              <a:ea typeface="Libre Franklin"/>
              <a:cs typeface="Libre Franklin"/>
              <a:sym typeface="Libre Franklin"/>
            </a:endParaRPr>
          </a:p>
        </p:txBody>
      </p:sp>
      <p:pic>
        <p:nvPicPr>
          <p:cNvPr id="123" name="Google Shape;123;p27" title="TMC-SlideBG-Dark.png"/>
          <p:cNvPicPr preferRelativeResize="0"/>
          <p:nvPr/>
        </p:nvPicPr>
        <p:blipFill rotWithShape="1">
          <a:blip r:embed="rId2">
            <a:alphaModFix/>
          </a:blip>
          <a:srcRect/>
          <a:stretch/>
        </p:blipFill>
        <p:spPr>
          <a:xfrm>
            <a:off x="0" y="0"/>
            <a:ext cx="12192000" cy="6857999"/>
          </a:xfrm>
          <a:prstGeom prst="rect">
            <a:avLst/>
          </a:prstGeom>
          <a:noFill/>
          <a:ln>
            <a:noFill/>
          </a:ln>
        </p:spPr>
      </p:pic>
      <p:pic>
        <p:nvPicPr>
          <p:cNvPr id="124" name="Google Shape;124;p27" title="TMC-Icon-Main.png"/>
          <p:cNvPicPr preferRelativeResize="0"/>
          <p:nvPr/>
        </p:nvPicPr>
        <p:blipFill rotWithShape="1">
          <a:blip r:embed="rId3">
            <a:alphaModFix/>
          </a:blip>
          <a:srcRect/>
          <a:stretch/>
        </p:blipFill>
        <p:spPr>
          <a:xfrm>
            <a:off x="8574675" y="1396575"/>
            <a:ext cx="3617324" cy="4889923"/>
          </a:xfrm>
          <a:prstGeom prst="rect">
            <a:avLst/>
          </a:prstGeom>
          <a:noFill/>
          <a:ln>
            <a:noFill/>
          </a:ln>
        </p:spPr>
      </p:pic>
      <p:sp>
        <p:nvSpPr>
          <p:cNvPr id="125" name="Google Shape;125;p27"/>
          <p:cNvSpPr txBox="1">
            <a:spLocks noGrp="1"/>
          </p:cNvSpPr>
          <p:nvPr>
            <p:ph type="ctrTitle"/>
          </p:nvPr>
        </p:nvSpPr>
        <p:spPr>
          <a:xfrm>
            <a:off x="1059251" y="1543000"/>
            <a:ext cx="8410500" cy="304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8F4D6"/>
              </a:buClr>
              <a:buSzPts val="4000"/>
              <a:buNone/>
              <a:defRPr sz="4000" b="1">
                <a:solidFill>
                  <a:srgbClr val="08F4D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27"/>
          <p:cNvSpPr txBox="1">
            <a:spLocks noGrp="1"/>
          </p:cNvSpPr>
          <p:nvPr>
            <p:ph type="body" idx="1"/>
          </p:nvPr>
        </p:nvSpPr>
        <p:spPr>
          <a:xfrm>
            <a:off x="1059250" y="2424550"/>
            <a:ext cx="9045300" cy="3304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FFFFFF"/>
              </a:buClr>
              <a:buSzPts val="1500"/>
              <a:buFont typeface="Overpass"/>
              <a:buNone/>
              <a:defRPr sz="1500" i="0">
                <a:solidFill>
                  <a:srgbClr val="FFFFFF"/>
                </a:solidFill>
              </a:defRPr>
            </a:lvl1pPr>
            <a:lvl2pPr marL="914400" lvl="1" indent="-228600" algn="l">
              <a:lnSpc>
                <a:spcPct val="90000"/>
              </a:lnSpc>
              <a:spcBef>
                <a:spcPts val="500"/>
              </a:spcBef>
              <a:spcAft>
                <a:spcPts val="0"/>
              </a:spcAft>
              <a:buClr>
                <a:srgbClr val="FFFFFF"/>
              </a:buClr>
              <a:buSzPts val="1500"/>
              <a:buFont typeface="Overpass"/>
              <a:buNone/>
              <a:defRPr sz="1500">
                <a:solidFill>
                  <a:srgbClr val="FFFFFF"/>
                </a:solidFill>
              </a:defRPr>
            </a:lvl2pPr>
            <a:lvl3pPr marL="1371600" lvl="2" indent="-228600" algn="l">
              <a:lnSpc>
                <a:spcPct val="90000"/>
              </a:lnSpc>
              <a:spcBef>
                <a:spcPts val="500"/>
              </a:spcBef>
              <a:spcAft>
                <a:spcPts val="0"/>
              </a:spcAft>
              <a:buClr>
                <a:srgbClr val="FFFFFF"/>
              </a:buClr>
              <a:buSzPts val="1500"/>
              <a:buFont typeface="Overpass"/>
              <a:buNone/>
              <a:defRPr sz="1500">
                <a:solidFill>
                  <a:srgbClr val="FFFFFF"/>
                </a:solidFill>
              </a:defRPr>
            </a:lvl3pPr>
            <a:lvl4pPr marL="1828800" lvl="3" indent="-228600" algn="l">
              <a:lnSpc>
                <a:spcPct val="90000"/>
              </a:lnSpc>
              <a:spcBef>
                <a:spcPts val="500"/>
              </a:spcBef>
              <a:spcAft>
                <a:spcPts val="0"/>
              </a:spcAft>
              <a:buClr>
                <a:srgbClr val="FFFFFF"/>
              </a:buClr>
              <a:buSzPts val="1500"/>
              <a:buFont typeface="Overpass"/>
              <a:buNone/>
              <a:defRPr sz="1500">
                <a:solidFill>
                  <a:srgbClr val="FFFFFF"/>
                </a:solidFill>
              </a:defRPr>
            </a:lvl4pPr>
            <a:lvl5pPr marL="2286000" lvl="4" indent="-228600" algn="l">
              <a:lnSpc>
                <a:spcPct val="90000"/>
              </a:lnSpc>
              <a:spcBef>
                <a:spcPts val="500"/>
              </a:spcBef>
              <a:spcAft>
                <a:spcPts val="0"/>
              </a:spcAft>
              <a:buClr>
                <a:srgbClr val="FFFFFF"/>
              </a:buClr>
              <a:buSzPts val="1500"/>
              <a:buFont typeface="Overpass"/>
              <a:buNone/>
              <a:defRPr sz="1500">
                <a:solidFill>
                  <a:srgbClr val="FFFFFF"/>
                </a:solidFill>
              </a:defRPr>
            </a:lvl5pPr>
            <a:lvl6pPr marL="2743200" lvl="5" indent="-323850" algn="l">
              <a:lnSpc>
                <a:spcPct val="90000"/>
              </a:lnSpc>
              <a:spcBef>
                <a:spcPts val="500"/>
              </a:spcBef>
              <a:spcAft>
                <a:spcPts val="0"/>
              </a:spcAft>
              <a:buClr>
                <a:srgbClr val="FFFFFF"/>
              </a:buClr>
              <a:buSzPts val="1500"/>
              <a:buFont typeface="Overpass"/>
              <a:buChar char="•"/>
              <a:defRPr sz="1500">
                <a:solidFill>
                  <a:srgbClr val="FFFFFF"/>
                </a:solidFill>
                <a:latin typeface="Overpass"/>
                <a:ea typeface="Overpass"/>
                <a:cs typeface="Overpass"/>
                <a:sym typeface="Overpass"/>
              </a:defRPr>
            </a:lvl6pPr>
            <a:lvl7pPr marL="3200400" lvl="6" indent="-323850" algn="l">
              <a:lnSpc>
                <a:spcPct val="90000"/>
              </a:lnSpc>
              <a:spcBef>
                <a:spcPts val="500"/>
              </a:spcBef>
              <a:spcAft>
                <a:spcPts val="0"/>
              </a:spcAft>
              <a:buClr>
                <a:srgbClr val="FFFFFF"/>
              </a:buClr>
              <a:buSzPts val="1500"/>
              <a:buFont typeface="Overpass"/>
              <a:buChar char="•"/>
              <a:defRPr sz="1500">
                <a:solidFill>
                  <a:srgbClr val="FFFFFF"/>
                </a:solidFill>
                <a:latin typeface="Overpass"/>
                <a:ea typeface="Overpass"/>
                <a:cs typeface="Overpass"/>
                <a:sym typeface="Overpass"/>
              </a:defRPr>
            </a:lvl7pPr>
            <a:lvl8pPr marL="3657600" lvl="7" indent="-323850" algn="l">
              <a:lnSpc>
                <a:spcPct val="90000"/>
              </a:lnSpc>
              <a:spcBef>
                <a:spcPts val="500"/>
              </a:spcBef>
              <a:spcAft>
                <a:spcPts val="0"/>
              </a:spcAft>
              <a:buClr>
                <a:srgbClr val="FFFFFF"/>
              </a:buClr>
              <a:buSzPts val="1500"/>
              <a:buFont typeface="Overpass"/>
              <a:buChar char="•"/>
              <a:defRPr sz="1500">
                <a:solidFill>
                  <a:srgbClr val="FFFFFF"/>
                </a:solidFill>
                <a:latin typeface="Overpass"/>
                <a:ea typeface="Overpass"/>
                <a:cs typeface="Overpass"/>
                <a:sym typeface="Overpass"/>
              </a:defRPr>
            </a:lvl8pPr>
            <a:lvl9pPr marL="4114800" lvl="8" indent="-323850" algn="l">
              <a:lnSpc>
                <a:spcPct val="90000"/>
              </a:lnSpc>
              <a:spcBef>
                <a:spcPts val="500"/>
              </a:spcBef>
              <a:spcAft>
                <a:spcPts val="0"/>
              </a:spcAft>
              <a:buClr>
                <a:srgbClr val="FFFFFF"/>
              </a:buClr>
              <a:buSzPts val="1500"/>
              <a:buFont typeface="Overpass"/>
              <a:buChar char="•"/>
              <a:defRPr sz="1500">
                <a:solidFill>
                  <a:srgbClr val="FFFFFF"/>
                </a:solidFill>
                <a:latin typeface="Overpass"/>
                <a:ea typeface="Overpass"/>
                <a:cs typeface="Overpass"/>
                <a:sym typeface="Overpass"/>
              </a:defRPr>
            </a:lvl9pPr>
          </a:lstStyle>
          <a:p>
            <a:endParaRPr/>
          </a:p>
        </p:txBody>
      </p:sp>
      <p:pic>
        <p:nvPicPr>
          <p:cNvPr id="127" name="Google Shape;127;p27" title="TMC2026-US-Teal-White.png"/>
          <p:cNvPicPr preferRelativeResize="0"/>
          <p:nvPr/>
        </p:nvPicPr>
        <p:blipFill rotWithShape="1">
          <a:blip r:embed="rId4">
            <a:alphaModFix/>
          </a:blip>
          <a:srcRect/>
          <a:stretch/>
        </p:blipFill>
        <p:spPr>
          <a:xfrm>
            <a:off x="9469701" y="448539"/>
            <a:ext cx="2076600" cy="683414"/>
          </a:xfrm>
          <a:prstGeom prst="rect">
            <a:avLst/>
          </a:prstGeom>
          <a:noFill/>
          <a:ln>
            <a:noFill/>
          </a:ln>
        </p:spPr>
      </p:pic>
      <p:pic>
        <p:nvPicPr>
          <p:cNvPr id="128" name="Google Shape;128;p27" title="TMC-TMR-Teal.png"/>
          <p:cNvPicPr preferRelativeResize="0"/>
          <p:nvPr/>
        </p:nvPicPr>
        <p:blipFill rotWithShape="1">
          <a:blip r:embed="rId5">
            <a:alphaModFix/>
          </a:blip>
          <a:srcRect t="1803" b="1793"/>
          <a:stretch/>
        </p:blipFill>
        <p:spPr>
          <a:xfrm>
            <a:off x="9210877" y="6116026"/>
            <a:ext cx="2335425" cy="30360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D96B0-CE9D-3F71-29B9-A80CBC9D42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723EBD-AD01-B031-6710-8A05271B2E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5750C1-F196-0812-9516-624F9B462765}"/>
              </a:ext>
            </a:extLst>
          </p:cNvPr>
          <p:cNvSpPr>
            <a:spLocks noGrp="1"/>
          </p:cNvSpPr>
          <p:nvPr>
            <p:ph type="dt" sz="half" idx="10"/>
          </p:nvPr>
        </p:nvSpPr>
        <p:spPr/>
        <p:txBody>
          <a:bodyPr/>
          <a:lstStyle/>
          <a:p>
            <a:fld id="{771D25E6-484F-7241-B178-56AB1D19F584}" type="datetimeFigureOut">
              <a:rPr lang="en-US" smtClean="0"/>
              <a:t>11/4/26</a:t>
            </a:fld>
            <a:endParaRPr lang="en-US"/>
          </a:p>
        </p:txBody>
      </p:sp>
      <p:sp>
        <p:nvSpPr>
          <p:cNvPr id="5" name="Footer Placeholder 4">
            <a:extLst>
              <a:ext uri="{FF2B5EF4-FFF2-40B4-BE49-F238E27FC236}">
                <a16:creationId xmlns:a16="http://schemas.microsoft.com/office/drawing/2014/main" id="{09B13269-5F18-C520-9E08-3B9220FDF2A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5676A16-FDFA-C385-3005-27AA5A070076}"/>
              </a:ext>
            </a:extLst>
          </p:cNvPr>
          <p:cNvSpPr>
            <a:spLocks noGrp="1"/>
          </p:cNvSpPr>
          <p:nvPr>
            <p:ph type="sldNum" sz="quarter" idx="12"/>
          </p:nvPr>
        </p:nvSpPr>
        <p:spPr/>
        <p:txBody>
          <a:bodyPr/>
          <a:lstStyle/>
          <a:p>
            <a:fld id="{0FEA92F5-D873-2F40-8829-655CC845A303}" type="slidenum">
              <a:rPr lang="en-US" smtClean="0"/>
              <a:t>‹#›</a:t>
            </a:fld>
            <a:endParaRPr lang="en-US"/>
          </a:p>
        </p:txBody>
      </p:sp>
    </p:spTree>
    <p:extLst>
      <p:ext uri="{BB962C8B-B14F-4D97-AF65-F5344CB8AC3E}">
        <p14:creationId xmlns:p14="http://schemas.microsoft.com/office/powerpoint/2010/main" val="2029620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458A-E45D-89BD-C220-8059725A20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877C93-C1C0-0BD2-CCED-9B2A0D5E84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3940C3-36DA-1674-DC39-3A92B5372E9D}"/>
              </a:ext>
            </a:extLst>
          </p:cNvPr>
          <p:cNvSpPr>
            <a:spLocks noGrp="1"/>
          </p:cNvSpPr>
          <p:nvPr>
            <p:ph type="dt" sz="half" idx="10"/>
          </p:nvPr>
        </p:nvSpPr>
        <p:spPr/>
        <p:txBody>
          <a:bodyPr/>
          <a:lstStyle/>
          <a:p>
            <a:fld id="{771D25E6-484F-7241-B178-56AB1D19F584}" type="datetimeFigureOut">
              <a:rPr lang="en-US" smtClean="0"/>
              <a:t>11/4/26</a:t>
            </a:fld>
            <a:endParaRPr lang="en-US"/>
          </a:p>
        </p:txBody>
      </p:sp>
      <p:sp>
        <p:nvSpPr>
          <p:cNvPr id="5" name="Footer Placeholder 4">
            <a:extLst>
              <a:ext uri="{FF2B5EF4-FFF2-40B4-BE49-F238E27FC236}">
                <a16:creationId xmlns:a16="http://schemas.microsoft.com/office/drawing/2014/main" id="{C71FCDFA-E6F2-DC75-FD17-0F603E013E2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75FBF43-C90B-7B26-2A65-C646A6B5DFDE}"/>
              </a:ext>
            </a:extLst>
          </p:cNvPr>
          <p:cNvSpPr>
            <a:spLocks noGrp="1"/>
          </p:cNvSpPr>
          <p:nvPr>
            <p:ph type="sldNum" sz="quarter" idx="12"/>
          </p:nvPr>
        </p:nvSpPr>
        <p:spPr/>
        <p:txBody>
          <a:bodyPr/>
          <a:lstStyle/>
          <a:p>
            <a:fld id="{0FEA92F5-D873-2F40-8829-655CC845A303}" type="slidenum">
              <a:rPr lang="en-US" smtClean="0"/>
              <a:t>‹#›</a:t>
            </a:fld>
            <a:endParaRPr lang="en-US"/>
          </a:p>
        </p:txBody>
      </p:sp>
      <p:cxnSp>
        <p:nvCxnSpPr>
          <p:cNvPr id="7" name="Straight Connector 6">
            <a:extLst>
              <a:ext uri="{FF2B5EF4-FFF2-40B4-BE49-F238E27FC236}">
                <a16:creationId xmlns:a16="http://schemas.microsoft.com/office/drawing/2014/main" id="{FC6A9A10-B310-F83F-BAAE-3266C6754A9B}"/>
              </a:ext>
            </a:extLst>
          </p:cNvPr>
          <p:cNvCxnSpPr>
            <a:cxnSpLocks/>
          </p:cNvCxnSpPr>
          <p:nvPr userDrawn="1"/>
        </p:nvCxnSpPr>
        <p:spPr>
          <a:xfrm>
            <a:off x="0" y="1487488"/>
            <a:ext cx="9869714" cy="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4058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12033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accent5"/>
              </a:buClr>
              <a:buSzPts val="4000"/>
              <a:buFont typeface="Overpass"/>
              <a:buNone/>
              <a:defRPr sz="4000" b="1" i="0" u="none" strike="noStrike" cap="none">
                <a:solidFill>
                  <a:schemeClr val="accent5"/>
                </a:solidFill>
                <a:latin typeface="Overpass"/>
                <a:ea typeface="Overpass"/>
                <a:cs typeface="Overpass"/>
                <a:sym typeface="Overpass"/>
              </a:defRPr>
            </a:lvl1pPr>
            <a:lvl2pPr marR="0" lvl="1" algn="l" rtl="0">
              <a:lnSpc>
                <a:spcPct val="100000"/>
              </a:lnSpc>
              <a:spcBef>
                <a:spcPts val="0"/>
              </a:spcBef>
              <a:spcAft>
                <a:spcPts val="0"/>
              </a:spcAft>
              <a:buClr>
                <a:schemeClr val="accent5"/>
              </a:buClr>
              <a:buSzPts val="1400"/>
              <a:buFont typeface="Overpass"/>
              <a:buNone/>
              <a:defRPr sz="1800" b="1" i="0" u="none" strike="noStrike" cap="none">
                <a:solidFill>
                  <a:schemeClr val="accent5"/>
                </a:solidFill>
                <a:latin typeface="Overpass"/>
                <a:ea typeface="Overpass"/>
                <a:cs typeface="Overpass"/>
                <a:sym typeface="Overpass"/>
              </a:defRPr>
            </a:lvl2pPr>
            <a:lvl3pPr marR="0" lvl="2" algn="l" rtl="0">
              <a:lnSpc>
                <a:spcPct val="100000"/>
              </a:lnSpc>
              <a:spcBef>
                <a:spcPts val="0"/>
              </a:spcBef>
              <a:spcAft>
                <a:spcPts val="0"/>
              </a:spcAft>
              <a:buClr>
                <a:schemeClr val="accent5"/>
              </a:buClr>
              <a:buSzPts val="1400"/>
              <a:buFont typeface="Overpass"/>
              <a:buNone/>
              <a:defRPr sz="1800" b="1" i="0" u="none" strike="noStrike" cap="none">
                <a:solidFill>
                  <a:schemeClr val="accent5"/>
                </a:solidFill>
                <a:latin typeface="Overpass"/>
                <a:ea typeface="Overpass"/>
                <a:cs typeface="Overpass"/>
                <a:sym typeface="Overpass"/>
              </a:defRPr>
            </a:lvl3pPr>
            <a:lvl4pPr marR="0" lvl="3" algn="l" rtl="0">
              <a:lnSpc>
                <a:spcPct val="100000"/>
              </a:lnSpc>
              <a:spcBef>
                <a:spcPts val="0"/>
              </a:spcBef>
              <a:spcAft>
                <a:spcPts val="0"/>
              </a:spcAft>
              <a:buClr>
                <a:schemeClr val="accent5"/>
              </a:buClr>
              <a:buSzPts val="1400"/>
              <a:buFont typeface="Overpass"/>
              <a:buNone/>
              <a:defRPr sz="1800" b="1" i="0" u="none" strike="noStrike" cap="none">
                <a:solidFill>
                  <a:schemeClr val="accent5"/>
                </a:solidFill>
                <a:latin typeface="Overpass"/>
                <a:ea typeface="Overpass"/>
                <a:cs typeface="Overpass"/>
                <a:sym typeface="Overpass"/>
              </a:defRPr>
            </a:lvl4pPr>
            <a:lvl5pPr marR="0" lvl="4" algn="l" rtl="0">
              <a:lnSpc>
                <a:spcPct val="100000"/>
              </a:lnSpc>
              <a:spcBef>
                <a:spcPts val="0"/>
              </a:spcBef>
              <a:spcAft>
                <a:spcPts val="0"/>
              </a:spcAft>
              <a:buClr>
                <a:schemeClr val="accent5"/>
              </a:buClr>
              <a:buSzPts val="1400"/>
              <a:buFont typeface="Overpass"/>
              <a:buNone/>
              <a:defRPr sz="1800" b="1" i="0" u="none" strike="noStrike" cap="none">
                <a:solidFill>
                  <a:schemeClr val="accent5"/>
                </a:solidFill>
                <a:latin typeface="Overpass"/>
                <a:ea typeface="Overpass"/>
                <a:cs typeface="Overpass"/>
                <a:sym typeface="Overpass"/>
              </a:defRPr>
            </a:lvl5pPr>
            <a:lvl6pPr marR="0" lvl="5" algn="l" rtl="0">
              <a:lnSpc>
                <a:spcPct val="100000"/>
              </a:lnSpc>
              <a:spcBef>
                <a:spcPts val="0"/>
              </a:spcBef>
              <a:spcAft>
                <a:spcPts val="0"/>
              </a:spcAft>
              <a:buClr>
                <a:schemeClr val="accent5"/>
              </a:buClr>
              <a:buSzPts val="1400"/>
              <a:buFont typeface="Overpass"/>
              <a:buNone/>
              <a:defRPr sz="1800" b="1" i="0" u="none" strike="noStrike" cap="none">
                <a:solidFill>
                  <a:schemeClr val="accent5"/>
                </a:solidFill>
                <a:latin typeface="Overpass"/>
                <a:ea typeface="Overpass"/>
                <a:cs typeface="Overpass"/>
                <a:sym typeface="Overpass"/>
              </a:defRPr>
            </a:lvl6pPr>
            <a:lvl7pPr marR="0" lvl="6" algn="l" rtl="0">
              <a:lnSpc>
                <a:spcPct val="100000"/>
              </a:lnSpc>
              <a:spcBef>
                <a:spcPts val="0"/>
              </a:spcBef>
              <a:spcAft>
                <a:spcPts val="0"/>
              </a:spcAft>
              <a:buClr>
                <a:schemeClr val="accent5"/>
              </a:buClr>
              <a:buSzPts val="1400"/>
              <a:buFont typeface="Overpass"/>
              <a:buNone/>
              <a:defRPr sz="1800" b="1" i="0" u="none" strike="noStrike" cap="none">
                <a:solidFill>
                  <a:schemeClr val="accent5"/>
                </a:solidFill>
                <a:latin typeface="Overpass"/>
                <a:ea typeface="Overpass"/>
                <a:cs typeface="Overpass"/>
                <a:sym typeface="Overpass"/>
              </a:defRPr>
            </a:lvl7pPr>
            <a:lvl8pPr marR="0" lvl="7" algn="l" rtl="0">
              <a:lnSpc>
                <a:spcPct val="100000"/>
              </a:lnSpc>
              <a:spcBef>
                <a:spcPts val="0"/>
              </a:spcBef>
              <a:spcAft>
                <a:spcPts val="0"/>
              </a:spcAft>
              <a:buClr>
                <a:schemeClr val="accent5"/>
              </a:buClr>
              <a:buSzPts val="1400"/>
              <a:buFont typeface="Overpass"/>
              <a:buNone/>
              <a:defRPr sz="1800" b="1" i="0" u="none" strike="noStrike" cap="none">
                <a:solidFill>
                  <a:schemeClr val="accent5"/>
                </a:solidFill>
                <a:latin typeface="Overpass"/>
                <a:ea typeface="Overpass"/>
                <a:cs typeface="Overpass"/>
                <a:sym typeface="Overpass"/>
              </a:defRPr>
            </a:lvl8pPr>
            <a:lvl9pPr marR="0" lvl="8" algn="l" rtl="0">
              <a:lnSpc>
                <a:spcPct val="100000"/>
              </a:lnSpc>
              <a:spcBef>
                <a:spcPts val="0"/>
              </a:spcBef>
              <a:spcAft>
                <a:spcPts val="0"/>
              </a:spcAft>
              <a:buClr>
                <a:schemeClr val="accent5"/>
              </a:buClr>
              <a:buSzPts val="1400"/>
              <a:buFont typeface="Overpass"/>
              <a:buNone/>
              <a:defRPr sz="1800" b="1" i="0" u="none" strike="noStrike" cap="none">
                <a:solidFill>
                  <a:schemeClr val="accent5"/>
                </a:solidFill>
                <a:latin typeface="Overpass"/>
                <a:ea typeface="Overpass"/>
                <a:cs typeface="Overpass"/>
                <a:sym typeface="Overpass"/>
              </a:defRPr>
            </a:lvl9pPr>
          </a:lstStyle>
          <a:p>
            <a:endParaRPr/>
          </a:p>
        </p:txBody>
      </p:sp>
      <p:sp>
        <p:nvSpPr>
          <p:cNvPr id="7" name="Google Shape;7;p12"/>
          <p:cNvSpPr txBox="1">
            <a:spLocks noGrp="1"/>
          </p:cNvSpPr>
          <p:nvPr>
            <p:ph type="body" idx="1"/>
          </p:nvPr>
        </p:nvSpPr>
        <p:spPr>
          <a:xfrm>
            <a:off x="838200" y="26638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accent5"/>
              </a:buClr>
              <a:buSzPts val="2800"/>
              <a:buFont typeface="Arial"/>
              <a:buChar char="•"/>
              <a:defRPr sz="2800" b="0" i="0" u="none" strike="noStrike" cap="none">
                <a:solidFill>
                  <a:schemeClr val="accent5"/>
                </a:solidFill>
                <a:latin typeface="Overpass"/>
                <a:ea typeface="Overpass"/>
                <a:cs typeface="Overpass"/>
                <a:sym typeface="Overpass"/>
              </a:defRPr>
            </a:lvl1pPr>
            <a:lvl2pPr marL="914400" marR="0" lvl="1" indent="-381000" algn="l" rtl="0">
              <a:lnSpc>
                <a:spcPct val="90000"/>
              </a:lnSpc>
              <a:spcBef>
                <a:spcPts val="500"/>
              </a:spcBef>
              <a:spcAft>
                <a:spcPts val="0"/>
              </a:spcAft>
              <a:buClr>
                <a:schemeClr val="accent5"/>
              </a:buClr>
              <a:buSzPts val="2400"/>
              <a:buFont typeface="Arial"/>
              <a:buChar char="•"/>
              <a:defRPr sz="2400" b="0" i="0" u="none" strike="noStrike" cap="none">
                <a:solidFill>
                  <a:schemeClr val="accent5"/>
                </a:solidFill>
                <a:latin typeface="Overpass"/>
                <a:ea typeface="Overpass"/>
                <a:cs typeface="Overpass"/>
                <a:sym typeface="Overpass"/>
              </a:defRPr>
            </a:lvl2pPr>
            <a:lvl3pPr marL="1371600" marR="0" lvl="2" indent="-355600" algn="l" rtl="0">
              <a:lnSpc>
                <a:spcPct val="90000"/>
              </a:lnSpc>
              <a:spcBef>
                <a:spcPts val="500"/>
              </a:spcBef>
              <a:spcAft>
                <a:spcPts val="0"/>
              </a:spcAft>
              <a:buClr>
                <a:schemeClr val="accent5"/>
              </a:buClr>
              <a:buSzPts val="2000"/>
              <a:buFont typeface="Arial"/>
              <a:buChar char="•"/>
              <a:defRPr sz="2000" b="0" i="0" u="none" strike="noStrike" cap="none">
                <a:solidFill>
                  <a:schemeClr val="accent5"/>
                </a:solidFill>
                <a:latin typeface="Overpass"/>
                <a:ea typeface="Overpass"/>
                <a:cs typeface="Overpass"/>
                <a:sym typeface="Overpass"/>
              </a:defRPr>
            </a:lvl3pPr>
            <a:lvl4pPr marL="1828800" marR="0" lvl="3"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Overpass"/>
                <a:ea typeface="Overpass"/>
                <a:cs typeface="Overpass"/>
                <a:sym typeface="Overpass"/>
              </a:defRPr>
            </a:lvl4pPr>
            <a:lvl5pPr marL="2286000" marR="0" lvl="4"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Overpass"/>
                <a:ea typeface="Overpass"/>
                <a:cs typeface="Overpass"/>
                <a:sym typeface="Overpass"/>
              </a:defRPr>
            </a:lvl5pPr>
            <a:lvl6pPr marL="2743200" marR="0" lvl="5"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Libre Franklin"/>
                <a:ea typeface="Libre Franklin"/>
                <a:cs typeface="Libre Franklin"/>
                <a:sym typeface="Libre Franklin"/>
              </a:defRPr>
            </a:lvl6pPr>
            <a:lvl7pPr marL="3200400" marR="0" lvl="6"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Libre Franklin"/>
                <a:ea typeface="Libre Franklin"/>
                <a:cs typeface="Libre Franklin"/>
                <a:sym typeface="Libre Franklin"/>
              </a:defRPr>
            </a:lvl7pPr>
            <a:lvl8pPr marL="3657600" marR="0" lvl="7"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Libre Franklin"/>
                <a:ea typeface="Libre Franklin"/>
                <a:cs typeface="Libre Franklin"/>
                <a:sym typeface="Libre Franklin"/>
              </a:defRPr>
            </a:lvl8pPr>
            <a:lvl9pPr marL="4114800" marR="0" lvl="8" indent="-342900" algn="l" rtl="0">
              <a:lnSpc>
                <a:spcPct val="90000"/>
              </a:lnSpc>
              <a:spcBef>
                <a:spcPts val="500"/>
              </a:spcBef>
              <a:spcAft>
                <a:spcPts val="0"/>
              </a:spcAft>
              <a:buClr>
                <a:schemeClr val="accent5"/>
              </a:buClr>
              <a:buSzPts val="1800"/>
              <a:buFont typeface="Arial"/>
              <a:buChar char="•"/>
              <a:defRPr sz="1800" b="0" i="0" u="none" strike="noStrike" cap="none">
                <a:solidFill>
                  <a:schemeClr val="accent5"/>
                </a:solidFill>
                <a:latin typeface="Libre Franklin"/>
                <a:ea typeface="Libre Franklin"/>
                <a:cs typeface="Libre Franklin"/>
                <a:sym typeface="Libre Franklin"/>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9A9E9E"/>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9A9E9E"/>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9A9E9E"/>
                </a:solidFill>
                <a:latin typeface="Libre Franklin"/>
                <a:ea typeface="Libre Franklin"/>
                <a:cs typeface="Libre Franklin"/>
                <a:sym typeface="Libre Franklin"/>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9A9E9E"/>
                </a:solidFill>
                <a:latin typeface="Libre Franklin"/>
                <a:ea typeface="Libre Franklin"/>
                <a:cs typeface="Libre Franklin"/>
                <a:sym typeface="Libre Franklin"/>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9A9E9E"/>
                </a:solidFill>
                <a:latin typeface="Libre Franklin"/>
                <a:ea typeface="Libre Franklin"/>
                <a:cs typeface="Libre Franklin"/>
                <a:sym typeface="Libre Franklin"/>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9A9E9E"/>
                </a:solidFill>
                <a:latin typeface="Libre Franklin"/>
                <a:ea typeface="Libre Franklin"/>
                <a:cs typeface="Libre Franklin"/>
                <a:sym typeface="Libre Franklin"/>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9A9E9E"/>
                </a:solidFill>
                <a:latin typeface="Libre Franklin"/>
                <a:ea typeface="Libre Franklin"/>
                <a:cs typeface="Libre Franklin"/>
                <a:sym typeface="Libre Franklin"/>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9A9E9E"/>
                </a:solidFill>
                <a:latin typeface="Libre Franklin"/>
                <a:ea typeface="Libre Franklin"/>
                <a:cs typeface="Libre Franklin"/>
                <a:sym typeface="Libre Franklin"/>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9A9E9E"/>
                </a:solidFill>
                <a:latin typeface="Libre Franklin"/>
                <a:ea typeface="Libre Franklin"/>
                <a:cs typeface="Libre Franklin"/>
                <a:sym typeface="Libre Franklin"/>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9A9E9E"/>
                </a:solidFill>
                <a:latin typeface="Libre Franklin"/>
                <a:ea typeface="Libre Franklin"/>
                <a:cs typeface="Libre Franklin"/>
                <a:sym typeface="Libre Franklin"/>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9A9E9E"/>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pic>
        <p:nvPicPr>
          <p:cNvPr id="11" name="Google Shape;11;p12" title="TMC2026-US-Teal-Dark.png"/>
          <p:cNvPicPr preferRelativeResize="0"/>
          <p:nvPr/>
        </p:nvPicPr>
        <p:blipFill rotWithShape="1">
          <a:blip r:embed="rId13">
            <a:alphaModFix/>
          </a:blip>
          <a:srcRect/>
          <a:stretch/>
        </p:blipFill>
        <p:spPr>
          <a:xfrm>
            <a:off x="9469725" y="438234"/>
            <a:ext cx="2076600" cy="683407"/>
          </a:xfrm>
          <a:prstGeom prst="rect">
            <a:avLst/>
          </a:prstGeom>
          <a:noFill/>
          <a:ln>
            <a:noFill/>
          </a:ln>
        </p:spPr>
      </p:pic>
      <p:pic>
        <p:nvPicPr>
          <p:cNvPr id="12" name="Google Shape;12;p12" title="TMC-TMR-Teal.png"/>
          <p:cNvPicPr preferRelativeResize="0"/>
          <p:nvPr/>
        </p:nvPicPr>
        <p:blipFill rotWithShape="1">
          <a:blip r:embed="rId14">
            <a:alphaModFix/>
          </a:blip>
          <a:srcRect t="1803" b="1793"/>
          <a:stretch/>
        </p:blipFill>
        <p:spPr>
          <a:xfrm>
            <a:off x="9210877" y="6116026"/>
            <a:ext cx="2335425" cy="30360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9" r:id="rId5"/>
    <p:sldLayoutId id="2147483660" r:id="rId6"/>
    <p:sldLayoutId id="2147483661" r:id="rId7"/>
    <p:sldLayoutId id="2147483662" r:id="rId8"/>
    <p:sldLayoutId id="2147483663" r:id="rId9"/>
    <p:sldLayoutId id="2147483664" r:id="rId10"/>
    <p:sldLayoutId id="2147483665" r:id="rId11"/>
  </p:sldLayoutIdLst>
  <mc:AlternateContent xmlns:mc="http://schemas.openxmlformats.org/markup-compatibility/2006" xmlns:p14="http://schemas.microsoft.com/office/powerpoint/2010/main">
    <mc:Choice Requires="p14">
      <p:transition spd="slow">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8" Type="http://schemas.openxmlformats.org/officeDocument/2006/relationships/hyperlink" Target="https://www.linkedin.com/learning/instructors/adam-shostack" TargetMode="External"/><Relationship Id="rId3" Type="http://schemas.openxmlformats.org/officeDocument/2006/relationships/hyperlink" Target="http://shostack.org/resources" TargetMode="External"/><Relationship Id="rId7" Type="http://schemas.openxmlformats.org/officeDocument/2006/relationships/hyperlink" Target="https://amzn.to/48SfCin" TargetMode="External"/><Relationship Id="rId2" Type="http://schemas.openxmlformats.org/officeDocument/2006/relationships/image" Target="../media/image16.emf"/><Relationship Id="rId1" Type="http://schemas.openxmlformats.org/officeDocument/2006/relationships/slideLayout" Target="../slideLayouts/slideLayout11.xml"/><Relationship Id="rId6" Type="http://schemas.openxmlformats.org/officeDocument/2006/relationships/hyperlink" Target="https://amzn.to/3PdQeNh" TargetMode="External"/><Relationship Id="rId5" Type="http://schemas.openxmlformats.org/officeDocument/2006/relationships/hyperlink" Target="https://youtube.com/c/Shostack" TargetMode="External"/><Relationship Id="rId4" Type="http://schemas.openxmlformats.org/officeDocument/2006/relationships/hyperlink" Target="https://shostack.org/blog" TargetMode="External"/><Relationship Id="rId9"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2"/>
          <p:cNvSpPr txBox="1">
            <a:spLocks noGrp="1"/>
          </p:cNvSpPr>
          <p:nvPr>
            <p:ph type="ctrTitle"/>
          </p:nvPr>
        </p:nvSpPr>
        <p:spPr>
          <a:xfrm>
            <a:off x="910250" y="1909234"/>
            <a:ext cx="5515602" cy="706500"/>
          </a:xfrm>
          <a:prstGeom prst="rect">
            <a:avLst/>
          </a:prstGeom>
          <a:noFill/>
          <a:ln>
            <a:noFill/>
          </a:ln>
        </p:spPr>
        <p:txBody>
          <a:bodyPr spcFirstLastPara="1" wrap="square" lIns="91425" tIns="45700" rIns="91425" bIns="45700" anchor="t" anchorCtr="0">
            <a:normAutofit fontScale="90000"/>
          </a:bodyPr>
          <a:lstStyle/>
          <a:p>
            <a:pPr>
              <a:buSzPct val="111111"/>
            </a:pPr>
            <a:r>
              <a:rPr lang="en-US" dirty="0"/>
              <a:t>Threat Modeling: What's Changing &amp; What Comes Next</a:t>
            </a:r>
            <a:br>
              <a:rPr lang="en-US" dirty="0"/>
            </a:br>
            <a:endParaRPr dirty="0"/>
          </a:p>
        </p:txBody>
      </p:sp>
      <p:sp>
        <p:nvSpPr>
          <p:cNvPr id="292" name="Google Shape;292;p2"/>
          <p:cNvSpPr txBox="1">
            <a:spLocks noGrp="1"/>
          </p:cNvSpPr>
          <p:nvPr>
            <p:ph type="subTitle" idx="1"/>
          </p:nvPr>
        </p:nvSpPr>
        <p:spPr>
          <a:xfrm>
            <a:off x="910250" y="4393450"/>
            <a:ext cx="4448700" cy="706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000"/>
              <a:buNone/>
            </a:pPr>
            <a:r>
              <a:rPr lang="en-US" dirty="0"/>
              <a:t>Adam Shostack</a:t>
            </a:r>
            <a:endParaRPr dirty="0"/>
          </a:p>
        </p:txBody>
      </p:sp>
      <p:sp>
        <p:nvSpPr>
          <p:cNvPr id="293" name="Google Shape;293;p2"/>
          <p:cNvSpPr>
            <a:spLocks noGrp="1"/>
          </p:cNvSpPr>
          <p:nvPr>
            <p:ph type="pic" idx="2"/>
          </p:nvPr>
        </p:nvSpPr>
        <p:spPr>
          <a:xfrm>
            <a:off x="7506225" y="1408950"/>
            <a:ext cx="4040100" cy="4040100"/>
          </a:xfrm>
          <a:prstGeom prst="roundRect">
            <a:avLst>
              <a:gd name="adj" fmla="val 8596"/>
            </a:avLst>
          </a:prstGeom>
          <a:noFill/>
          <a:ln w="9525" cap="flat" cmpd="sng">
            <a:solidFill>
              <a:srgbClr val="08F4D6"/>
            </a:solidFill>
            <a:prstDash val="solid"/>
            <a:round/>
            <a:headEnd type="none" w="sm" len="sm"/>
            <a:tailEnd type="none" w="sm" len="sm"/>
          </a:ln>
          <a:effectLst>
            <a:outerShdw dist="238125" dir="2760000" algn="bl" rotWithShape="0">
              <a:srgbClr val="08F4D6"/>
            </a:outerShdw>
          </a:effectLst>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A01BFF7-EA31-C185-A560-1FD528482EF4}"/>
              </a:ext>
            </a:extLst>
          </p:cNvPr>
          <p:cNvSpPr>
            <a:spLocks noGrp="1"/>
          </p:cNvSpPr>
          <p:nvPr>
            <p:ph type="ctrTitle"/>
          </p:nvPr>
        </p:nvSpPr>
        <p:spPr/>
        <p:txBody>
          <a:bodyPr>
            <a:normAutofit fontScale="90000"/>
          </a:bodyPr>
          <a:lstStyle/>
          <a:p>
            <a:r>
              <a:rPr lang="en-US" dirty="0"/>
              <a:t>Website copy</a:t>
            </a:r>
          </a:p>
        </p:txBody>
      </p:sp>
      <p:sp>
        <p:nvSpPr>
          <p:cNvPr id="6" name="Text Placeholder 5">
            <a:extLst>
              <a:ext uri="{FF2B5EF4-FFF2-40B4-BE49-F238E27FC236}">
                <a16:creationId xmlns:a16="http://schemas.microsoft.com/office/drawing/2014/main" id="{3B633A0B-340D-6295-DD9E-6F1E490D6320}"/>
              </a:ext>
            </a:extLst>
          </p:cNvPr>
          <p:cNvSpPr>
            <a:spLocks noGrp="1"/>
          </p:cNvSpPr>
          <p:nvPr>
            <p:ph type="body" idx="1"/>
          </p:nvPr>
        </p:nvSpPr>
        <p:spPr/>
        <p:txBody>
          <a:bodyPr/>
          <a:lstStyle/>
          <a:p>
            <a:r>
              <a:rPr lang="en-US" dirty="0"/>
              <a:t>Adam Shostack reflects on more than a decade of progress in the discipline: what we've learned, which practices have stood the test of time, and how threat modeling is evolving to meet the realities of modern software development. Drawing from his upcoming second edition of "Threat Modeling: Designing for Security in an AI World," Adam will share effective approaches to threat modeling in an agile world, working with and threat modeling LLMs, boundaries and diagramming, and other shifts shaping the state of the practice. Attendees will leave with a clearer view of how threat modeling has evolved, where the industry is headed, and what practitioners should be thinking about next.</a:t>
            </a:r>
          </a:p>
          <a:p>
            <a:endParaRPr lang="en-US" dirty="0"/>
          </a:p>
          <a:p>
            <a:r>
              <a:rPr lang="en-US" dirty="0"/>
              <a:t>3:20-3:55</a:t>
            </a:r>
          </a:p>
        </p:txBody>
      </p:sp>
    </p:spTree>
    <p:extLst>
      <p:ext uri="{BB962C8B-B14F-4D97-AF65-F5344CB8AC3E}">
        <p14:creationId xmlns:p14="http://schemas.microsoft.com/office/powerpoint/2010/main" val="36075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E8372-D39A-9F3D-01F9-1B7F2D0674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9F56E-09D2-BAA5-2EE4-7AFB98D2DAC5}"/>
              </a:ext>
            </a:extLst>
          </p:cNvPr>
          <p:cNvSpPr>
            <a:spLocks noGrp="1"/>
          </p:cNvSpPr>
          <p:nvPr>
            <p:ph type="ctrTitle"/>
          </p:nvPr>
        </p:nvSpPr>
        <p:spPr>
          <a:xfrm>
            <a:off x="1059251" y="676405"/>
            <a:ext cx="8410500" cy="1440493"/>
          </a:xfrm>
        </p:spPr>
        <p:txBody>
          <a:bodyPr>
            <a:normAutofit/>
          </a:bodyPr>
          <a:lstStyle/>
          <a:p>
            <a:r>
              <a:rPr lang="en-US" sz="3600" dirty="0"/>
              <a:t>What’s changing:</a:t>
            </a:r>
            <a:br>
              <a:rPr lang="en-US" sz="3600" dirty="0"/>
            </a:br>
            <a:r>
              <a:rPr lang="en-US" sz="3600" dirty="0"/>
              <a:t>The commercial world</a:t>
            </a:r>
          </a:p>
        </p:txBody>
      </p:sp>
      <p:sp>
        <p:nvSpPr>
          <p:cNvPr id="3" name="Text Placeholder 2">
            <a:extLst>
              <a:ext uri="{FF2B5EF4-FFF2-40B4-BE49-F238E27FC236}">
                <a16:creationId xmlns:a16="http://schemas.microsoft.com/office/drawing/2014/main" id="{BB69E44A-462B-74D7-B0D6-07E885D49FA6}"/>
              </a:ext>
            </a:extLst>
          </p:cNvPr>
          <p:cNvSpPr>
            <a:spLocks noGrp="1"/>
          </p:cNvSpPr>
          <p:nvPr>
            <p:ph type="body" idx="1"/>
          </p:nvPr>
        </p:nvSpPr>
        <p:spPr>
          <a:xfrm>
            <a:off x="1059249" y="2424550"/>
            <a:ext cx="10301857" cy="3304500"/>
          </a:xfrm>
        </p:spPr>
        <p:txBody>
          <a:bodyPr/>
          <a:lstStyle/>
          <a:p>
            <a:r>
              <a:rPr lang="en-US" sz="2800" dirty="0"/>
              <a:t>We have </a:t>
            </a:r>
            <a:r>
              <a:rPr lang="en-US" sz="2800" dirty="0" err="1"/>
              <a:t>ThreatModCon</a:t>
            </a:r>
            <a:r>
              <a:rPr lang="en-US" sz="2800" dirty="0"/>
              <a:t> + </a:t>
            </a:r>
            <a:r>
              <a:rPr lang="en-US" sz="2800" dirty="0" err="1"/>
              <a:t>TMConnect</a:t>
            </a:r>
            <a:endParaRPr lang="en-US" sz="2800" dirty="0"/>
          </a:p>
          <a:p>
            <a:r>
              <a:rPr lang="en-US" sz="2800" dirty="0"/>
              <a:t>We have many companies focused on TM</a:t>
            </a:r>
          </a:p>
          <a:p>
            <a:r>
              <a:rPr lang="en-US" sz="2800" dirty="0"/>
              <a:t>	</a:t>
            </a:r>
            <a:r>
              <a:rPr lang="en-US" sz="2800" dirty="0" err="1"/>
              <a:t>Threatmodeler</a:t>
            </a:r>
            <a:r>
              <a:rPr lang="en-US" sz="2800" dirty="0"/>
              <a:t>, Clearly, </a:t>
            </a:r>
            <a:r>
              <a:rPr lang="en-US" sz="2800" dirty="0" err="1"/>
              <a:t>DevArmor</a:t>
            </a:r>
            <a:r>
              <a:rPr lang="en-US" sz="2800" dirty="0"/>
              <a:t> presenting here today</a:t>
            </a:r>
          </a:p>
          <a:p>
            <a:r>
              <a:rPr lang="en-US" sz="2800" dirty="0"/>
              <a:t>We have people with TM in job titles</a:t>
            </a:r>
          </a:p>
          <a:p>
            <a:r>
              <a:rPr lang="en-US" sz="2800" dirty="0"/>
              <a:t>Google alerts for “threat model” are now overwhelming</a:t>
            </a:r>
          </a:p>
        </p:txBody>
      </p:sp>
    </p:spTree>
    <p:extLst>
      <p:ext uri="{BB962C8B-B14F-4D97-AF65-F5344CB8AC3E}">
        <p14:creationId xmlns:p14="http://schemas.microsoft.com/office/powerpoint/2010/main" val="411406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AE26F-E71A-A40B-4489-F7B0B6D1ED56}"/>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0ECA4598-5C69-8CB0-71B6-A2DF2DCDC328}"/>
              </a:ext>
            </a:extLst>
          </p:cNvPr>
          <p:cNvSpPr txBox="1">
            <a:spLocks/>
          </p:cNvSpPr>
          <p:nvPr/>
        </p:nvSpPr>
        <p:spPr>
          <a:xfrm>
            <a:off x="1059251" y="676405"/>
            <a:ext cx="8410500" cy="1440493"/>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5"/>
              </a:buClr>
              <a:buSzPts val="4000"/>
              <a:buFont typeface="Overpass"/>
              <a:buNone/>
              <a:defRPr sz="4000" b="1" i="0" u="none" strike="noStrike" cap="none" spc="0">
                <a:solidFill>
                  <a:schemeClr val="accent5"/>
                </a:solidFill>
                <a:latin typeface="Overpass"/>
                <a:ea typeface="Overpass"/>
                <a:cs typeface="Overpass"/>
                <a:sym typeface="Overpass"/>
              </a:defRPr>
            </a:lvl1pPr>
            <a:lvl2pPr marR="0" lvl="1"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2pPr>
            <a:lvl3pPr marR="0" lvl="2"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3pPr>
            <a:lvl4pPr marR="0" lvl="3"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4pPr>
            <a:lvl5pPr marR="0" lvl="4"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5pPr>
            <a:lvl6pPr marR="0" lvl="5"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6pPr>
            <a:lvl7pPr marR="0" lvl="6"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7pPr>
            <a:lvl8pPr marR="0" lvl="7"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8pPr>
            <a:lvl9pPr marR="0" lvl="8"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9pPr>
          </a:lstStyle>
          <a:p>
            <a:r>
              <a:rPr lang="en-US" sz="3600" dirty="0"/>
              <a:t>What’s changing:</a:t>
            </a:r>
            <a:br>
              <a:rPr lang="en-US" sz="3600" dirty="0"/>
            </a:br>
            <a:r>
              <a:rPr lang="en-US" sz="3600" dirty="0"/>
              <a:t>The academic world</a:t>
            </a:r>
          </a:p>
        </p:txBody>
      </p:sp>
      <p:graphicFrame>
        <p:nvGraphicFramePr>
          <p:cNvPr id="4" name="Chart 3">
            <a:extLst>
              <a:ext uri="{FF2B5EF4-FFF2-40B4-BE49-F238E27FC236}">
                <a16:creationId xmlns:a16="http://schemas.microsoft.com/office/drawing/2014/main" id="{0AB3638F-E11F-153D-7909-846079BF1E70}"/>
              </a:ext>
            </a:extLst>
          </p:cNvPr>
          <p:cNvGraphicFramePr>
            <a:graphicFrameLocks/>
          </p:cNvGraphicFramePr>
          <p:nvPr>
            <p:extLst>
              <p:ext uri="{D42A27DB-BD31-4B8C-83A1-F6EECF244321}">
                <p14:modId xmlns:p14="http://schemas.microsoft.com/office/powerpoint/2010/main" val="727070553"/>
              </p:ext>
            </p:extLst>
          </p:nvPr>
        </p:nvGraphicFramePr>
        <p:xfrm>
          <a:off x="578722" y="2334569"/>
          <a:ext cx="8569891" cy="4239297"/>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a:extLst>
              <a:ext uri="{FF2B5EF4-FFF2-40B4-BE49-F238E27FC236}">
                <a16:creationId xmlns:a16="http://schemas.microsoft.com/office/drawing/2014/main" id="{4F4418B2-BFDD-8AC4-BC25-C60C4CC00EAA}"/>
              </a:ext>
            </a:extLst>
          </p:cNvPr>
          <p:cNvSpPr>
            <a:spLocks noGrp="1"/>
          </p:cNvSpPr>
          <p:nvPr>
            <p:ph type="body" idx="1"/>
          </p:nvPr>
        </p:nvSpPr>
        <p:spPr>
          <a:xfrm>
            <a:off x="1059249" y="2424550"/>
            <a:ext cx="10301857" cy="3304500"/>
          </a:xfrm>
        </p:spPr>
        <p:txBody>
          <a:bodyPr/>
          <a:lstStyle/>
          <a:p>
            <a:r>
              <a:rPr lang="en-US" sz="2800" dirty="0"/>
              <a:t>Academic papers </a:t>
            </a:r>
          </a:p>
          <a:p>
            <a:r>
              <a:rPr lang="en-US" sz="2800" dirty="0"/>
              <a:t>	Data from Cho + Kim, 2025</a:t>
            </a:r>
          </a:p>
          <a:p>
            <a:r>
              <a:rPr lang="en-US" sz="2800" dirty="0"/>
              <a:t>Papers in 2023 &gt; 2003-1016</a:t>
            </a:r>
          </a:p>
        </p:txBody>
      </p:sp>
    </p:spTree>
    <p:extLst>
      <p:ext uri="{BB962C8B-B14F-4D97-AF65-F5344CB8AC3E}">
        <p14:creationId xmlns:p14="http://schemas.microsoft.com/office/powerpoint/2010/main" val="774964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25590-6100-4917-599E-7EECDF4AC38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CE92123-4DE6-45FC-1B65-B72773B1EBF1}"/>
              </a:ext>
            </a:extLst>
          </p:cNvPr>
          <p:cNvSpPr txBox="1">
            <a:spLocks/>
          </p:cNvSpPr>
          <p:nvPr/>
        </p:nvSpPr>
        <p:spPr>
          <a:xfrm>
            <a:off x="1059251" y="676405"/>
            <a:ext cx="8410500" cy="1440493"/>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5"/>
              </a:buClr>
              <a:buSzPts val="4000"/>
              <a:buFont typeface="Overpass"/>
              <a:buNone/>
              <a:defRPr sz="4000" b="1" i="0" u="none" strike="noStrike" cap="none" spc="0">
                <a:solidFill>
                  <a:schemeClr val="accent5"/>
                </a:solidFill>
                <a:latin typeface="Overpass"/>
                <a:ea typeface="Overpass"/>
                <a:cs typeface="Overpass"/>
                <a:sym typeface="Overpass"/>
              </a:defRPr>
            </a:lvl1pPr>
            <a:lvl2pPr marR="0" lvl="1"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2pPr>
            <a:lvl3pPr marR="0" lvl="2"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3pPr>
            <a:lvl4pPr marR="0" lvl="3"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4pPr>
            <a:lvl5pPr marR="0" lvl="4"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5pPr>
            <a:lvl6pPr marR="0" lvl="5"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6pPr>
            <a:lvl7pPr marR="0" lvl="6"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7pPr>
            <a:lvl8pPr marR="0" lvl="7"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8pPr>
            <a:lvl9pPr marR="0" lvl="8"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9pPr>
          </a:lstStyle>
          <a:p>
            <a:r>
              <a:rPr lang="en-US" sz="3600" dirty="0"/>
              <a:t>What’s changing:</a:t>
            </a:r>
            <a:br>
              <a:rPr lang="en-US" sz="3600" dirty="0"/>
            </a:br>
            <a:r>
              <a:rPr lang="en-US" sz="3600" dirty="0"/>
              <a:t>Regulation</a:t>
            </a:r>
          </a:p>
        </p:txBody>
      </p:sp>
      <p:sp>
        <p:nvSpPr>
          <p:cNvPr id="3" name="Text Placeholder 2">
            <a:extLst>
              <a:ext uri="{FF2B5EF4-FFF2-40B4-BE49-F238E27FC236}">
                <a16:creationId xmlns:a16="http://schemas.microsoft.com/office/drawing/2014/main" id="{3A47DB0C-2DD4-9123-943A-B7B126F84CA8}"/>
              </a:ext>
            </a:extLst>
          </p:cNvPr>
          <p:cNvSpPr>
            <a:spLocks noGrp="1"/>
          </p:cNvSpPr>
          <p:nvPr>
            <p:ph type="body" idx="1"/>
          </p:nvPr>
        </p:nvSpPr>
        <p:spPr>
          <a:xfrm>
            <a:off x="1059249" y="2424550"/>
            <a:ext cx="10301857" cy="3304500"/>
          </a:xfrm>
        </p:spPr>
        <p:txBody>
          <a:bodyPr/>
          <a:lstStyle/>
          <a:p>
            <a:r>
              <a:rPr lang="en-US" sz="2800" dirty="0"/>
              <a:t>FDA’s Pre-market Guidance for Medical Device Makers</a:t>
            </a:r>
          </a:p>
          <a:p>
            <a:r>
              <a:rPr lang="en-US" sz="2800" dirty="0"/>
              <a:t>EU Cyber Resilience Act (+NIS2, DORA)</a:t>
            </a:r>
          </a:p>
          <a:p>
            <a:r>
              <a:rPr lang="en-US" sz="2800" dirty="0"/>
              <a:t>NY Dept. Financial Services</a:t>
            </a:r>
          </a:p>
          <a:p>
            <a:r>
              <a:rPr lang="en-US" sz="2800" dirty="0"/>
              <a:t>UK Public Sector (UKHSA), telecoms</a:t>
            </a:r>
          </a:p>
          <a:p>
            <a:r>
              <a:rPr lang="en-US" sz="2800" dirty="0"/>
              <a:t>ISO/IEC 62443, 81001-5-1</a:t>
            </a:r>
          </a:p>
          <a:p>
            <a:r>
              <a:rPr lang="en-US" sz="2800" dirty="0"/>
              <a:t>Canada OSFI Guideline B-13</a:t>
            </a:r>
          </a:p>
          <a:p>
            <a:r>
              <a:rPr lang="en-US" sz="2800" dirty="0"/>
              <a:t>...</a:t>
            </a:r>
          </a:p>
        </p:txBody>
      </p:sp>
    </p:spTree>
    <p:extLst>
      <p:ext uri="{BB962C8B-B14F-4D97-AF65-F5344CB8AC3E}">
        <p14:creationId xmlns:p14="http://schemas.microsoft.com/office/powerpoint/2010/main" val="1564195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162F4-147E-62E7-5887-40A91496476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1F447BE-1AC2-1B15-B790-FDD4396BF7E1}"/>
              </a:ext>
            </a:extLst>
          </p:cNvPr>
          <p:cNvSpPr>
            <a:spLocks noGrp="1"/>
          </p:cNvSpPr>
          <p:nvPr>
            <p:ph type="body" idx="1"/>
          </p:nvPr>
        </p:nvSpPr>
        <p:spPr>
          <a:xfrm>
            <a:off x="1059249" y="2424550"/>
            <a:ext cx="10301857" cy="3304500"/>
          </a:xfrm>
        </p:spPr>
        <p:txBody>
          <a:bodyPr/>
          <a:lstStyle/>
          <a:p>
            <a:r>
              <a:rPr lang="en-US" sz="2800" dirty="0"/>
              <a:t>Training, Accelerator, </a:t>
            </a:r>
            <a:r>
              <a:rPr lang="en-US" sz="2800" dirty="0" err="1"/>
              <a:t>TMaaS</a:t>
            </a:r>
            <a:r>
              <a:rPr lang="en-US" sz="2800" dirty="0"/>
              <a:t> products</a:t>
            </a:r>
          </a:p>
          <a:p>
            <a:r>
              <a:rPr lang="en-US" sz="2800" dirty="0"/>
              <a:t>Broad view into what can go wrong in TM practice</a:t>
            </a:r>
          </a:p>
          <a:p>
            <a:r>
              <a:rPr lang="en-US" sz="2800" dirty="0"/>
              <a:t>All feed into the new edition</a:t>
            </a:r>
          </a:p>
        </p:txBody>
      </p:sp>
      <p:sp>
        <p:nvSpPr>
          <p:cNvPr id="8" name="Title 1">
            <a:extLst>
              <a:ext uri="{FF2B5EF4-FFF2-40B4-BE49-F238E27FC236}">
                <a16:creationId xmlns:a16="http://schemas.microsoft.com/office/drawing/2014/main" id="{121F726B-36A2-41CE-A115-69FCB83394B7}"/>
              </a:ext>
            </a:extLst>
          </p:cNvPr>
          <p:cNvSpPr txBox="1">
            <a:spLocks/>
          </p:cNvSpPr>
          <p:nvPr/>
        </p:nvSpPr>
        <p:spPr>
          <a:xfrm>
            <a:off x="1059251" y="676405"/>
            <a:ext cx="7734020" cy="1340285"/>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5"/>
              </a:buClr>
              <a:buSzPts val="4000"/>
              <a:buFont typeface="Overpass"/>
              <a:buNone/>
              <a:defRPr sz="4000" b="1" i="0" u="none" strike="noStrike" cap="none" spc="0">
                <a:solidFill>
                  <a:schemeClr val="accent5"/>
                </a:solidFill>
                <a:latin typeface="Overpass"/>
                <a:ea typeface="Overpass"/>
                <a:cs typeface="Overpass"/>
                <a:sym typeface="Overpass"/>
              </a:defRPr>
            </a:lvl1pPr>
            <a:lvl2pPr marR="0" lvl="1"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2pPr>
            <a:lvl3pPr marR="0" lvl="2"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3pPr>
            <a:lvl4pPr marR="0" lvl="3"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4pPr>
            <a:lvl5pPr marR="0" lvl="4"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5pPr>
            <a:lvl6pPr marR="0" lvl="5"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6pPr>
            <a:lvl7pPr marR="0" lvl="6"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7pPr>
            <a:lvl8pPr marR="0" lvl="7"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8pPr>
            <a:lvl9pPr marR="0" lvl="8" algn="l" rtl="0">
              <a:lnSpc>
                <a:spcPct val="100000"/>
              </a:lnSpc>
              <a:spcBef>
                <a:spcPts val="0"/>
              </a:spcBef>
              <a:spcAft>
                <a:spcPts val="0"/>
              </a:spcAft>
              <a:buClr>
                <a:schemeClr val="accent5"/>
              </a:buClr>
              <a:buSzPts val="1400"/>
              <a:buFont typeface="Overpass"/>
              <a:buNone/>
              <a:defRPr sz="1800" b="1" i="0" u="none" strike="noStrike" cap="none" spc="0">
                <a:solidFill>
                  <a:schemeClr val="accent5"/>
                </a:solidFill>
                <a:latin typeface="Overpass"/>
                <a:ea typeface="Overpass"/>
                <a:cs typeface="Overpass"/>
                <a:sym typeface="Overpass"/>
              </a:defRPr>
            </a:lvl9pPr>
          </a:lstStyle>
          <a:p>
            <a:r>
              <a:rPr lang="en-US" sz="3600" dirty="0"/>
              <a:t>What’s changing:</a:t>
            </a:r>
            <a:br>
              <a:rPr lang="en-US" sz="3600" dirty="0"/>
            </a:br>
            <a:r>
              <a:rPr lang="en-US" sz="3600" dirty="0"/>
              <a:t>Insights from delivering services</a:t>
            </a:r>
          </a:p>
        </p:txBody>
      </p:sp>
    </p:spTree>
    <p:extLst>
      <p:ext uri="{BB962C8B-B14F-4D97-AF65-F5344CB8AC3E}">
        <p14:creationId xmlns:p14="http://schemas.microsoft.com/office/powerpoint/2010/main" val="3323762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
          <p:cNvSpPr txBox="1">
            <a:spLocks noGrp="1"/>
          </p:cNvSpPr>
          <p:nvPr>
            <p:ph type="ctrTitle"/>
          </p:nvPr>
        </p:nvSpPr>
        <p:spPr>
          <a:xfrm>
            <a:off x="1059251" y="1543000"/>
            <a:ext cx="8410500" cy="304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4000"/>
              <a:buNone/>
            </a:pPr>
            <a:r>
              <a:rPr lang="en-US" sz="5050" b="0">
                <a:solidFill>
                  <a:srgbClr val="08F4D6"/>
                </a:solidFill>
                <a:latin typeface="Overpass Black"/>
                <a:ea typeface="Overpass Black"/>
                <a:cs typeface="Overpass Black"/>
                <a:sym typeface="Overpass Black"/>
              </a:rPr>
              <a:t>Agenda</a:t>
            </a:r>
            <a:endParaRPr sz="8000" b="0">
              <a:solidFill>
                <a:srgbClr val="08F4D6"/>
              </a:solidFill>
              <a:latin typeface="Overpass Black"/>
              <a:ea typeface="Overpass Black"/>
              <a:cs typeface="Overpass Black"/>
              <a:sym typeface="Overpass Black"/>
            </a:endParaRPr>
          </a:p>
        </p:txBody>
      </p:sp>
      <p:sp>
        <p:nvSpPr>
          <p:cNvPr id="299" name="Google Shape;299;p3"/>
          <p:cNvSpPr txBox="1"/>
          <p:nvPr/>
        </p:nvSpPr>
        <p:spPr>
          <a:xfrm>
            <a:off x="4466150" y="2573450"/>
            <a:ext cx="6392700" cy="465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FFFFFF"/>
                </a:solidFill>
                <a:latin typeface="Overpass"/>
                <a:ea typeface="Overpass"/>
                <a:cs typeface="Overpass"/>
                <a:sym typeface="Overpass"/>
              </a:rPr>
              <a:t>01 — </a:t>
            </a:r>
            <a:r>
              <a:rPr lang="en-US" sz="1800" b="0" i="0" u="none" strike="noStrike" cap="none" dirty="0">
                <a:solidFill>
                  <a:srgbClr val="08F4D6"/>
                </a:solidFill>
                <a:latin typeface="Overpass"/>
                <a:ea typeface="Overpass"/>
                <a:cs typeface="Overpass"/>
                <a:sym typeface="Overpass"/>
              </a:rPr>
              <a:t>What are we working on?</a:t>
            </a:r>
            <a:endParaRPr sz="1800" b="0" i="0" u="none" strike="noStrike" cap="none" dirty="0">
              <a:solidFill>
                <a:srgbClr val="08F4D6"/>
              </a:solidFill>
              <a:latin typeface="Overpass"/>
              <a:ea typeface="Overpass"/>
              <a:cs typeface="Overpass"/>
              <a:sym typeface="Overpass"/>
            </a:endParaRPr>
          </a:p>
        </p:txBody>
      </p:sp>
      <p:cxnSp>
        <p:nvCxnSpPr>
          <p:cNvPr id="300" name="Google Shape;300;p3"/>
          <p:cNvCxnSpPr/>
          <p:nvPr/>
        </p:nvCxnSpPr>
        <p:spPr>
          <a:xfrm rot="10800000" flipH="1">
            <a:off x="4581671" y="3090988"/>
            <a:ext cx="4369200" cy="8700"/>
          </a:xfrm>
          <a:prstGeom prst="straightConnector1">
            <a:avLst/>
          </a:prstGeom>
          <a:noFill/>
          <a:ln w="9525" cap="flat" cmpd="sng">
            <a:solidFill>
              <a:schemeClr val="dk2"/>
            </a:solidFill>
            <a:prstDash val="solid"/>
            <a:round/>
            <a:headEnd type="none" w="sm" len="sm"/>
            <a:tailEnd type="none" w="sm" len="sm"/>
          </a:ln>
        </p:spPr>
      </p:cxnSp>
      <p:sp>
        <p:nvSpPr>
          <p:cNvPr id="301" name="Google Shape;301;p3"/>
          <p:cNvSpPr txBox="1"/>
          <p:nvPr/>
        </p:nvSpPr>
        <p:spPr>
          <a:xfrm>
            <a:off x="4466150" y="3109225"/>
            <a:ext cx="6392700" cy="465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FFFFFF"/>
                </a:solidFill>
                <a:latin typeface="Overpass"/>
                <a:ea typeface="Overpass"/>
                <a:cs typeface="Overpass"/>
                <a:sym typeface="Overpass"/>
              </a:rPr>
              <a:t>02 — </a:t>
            </a:r>
            <a:r>
              <a:rPr lang="en-US" sz="1800" b="0" i="0" u="none" strike="noStrike" cap="none" dirty="0">
                <a:solidFill>
                  <a:srgbClr val="08F4D6"/>
                </a:solidFill>
                <a:latin typeface="Overpass"/>
                <a:ea typeface="Overpass"/>
                <a:cs typeface="Overpass"/>
                <a:sym typeface="Overpass"/>
              </a:rPr>
              <a:t>What can go wrong?</a:t>
            </a:r>
            <a:endParaRPr sz="1800" b="0" i="0" u="none" strike="noStrike" cap="none" dirty="0">
              <a:solidFill>
                <a:srgbClr val="08F4D6"/>
              </a:solidFill>
              <a:latin typeface="Overpass"/>
              <a:ea typeface="Overpass"/>
              <a:cs typeface="Overpass"/>
              <a:sym typeface="Overpass"/>
            </a:endParaRPr>
          </a:p>
        </p:txBody>
      </p:sp>
      <p:cxnSp>
        <p:nvCxnSpPr>
          <p:cNvPr id="302" name="Google Shape;302;p3"/>
          <p:cNvCxnSpPr/>
          <p:nvPr/>
        </p:nvCxnSpPr>
        <p:spPr>
          <a:xfrm rot="10800000" flipH="1">
            <a:off x="4581671" y="3617238"/>
            <a:ext cx="4369200" cy="8700"/>
          </a:xfrm>
          <a:prstGeom prst="straightConnector1">
            <a:avLst/>
          </a:prstGeom>
          <a:noFill/>
          <a:ln w="9525" cap="flat" cmpd="sng">
            <a:solidFill>
              <a:schemeClr val="dk2"/>
            </a:solidFill>
            <a:prstDash val="solid"/>
            <a:round/>
            <a:headEnd type="none" w="sm" len="sm"/>
            <a:tailEnd type="none" w="sm" len="sm"/>
          </a:ln>
        </p:spPr>
      </p:cxnSp>
      <p:sp>
        <p:nvSpPr>
          <p:cNvPr id="303" name="Google Shape;303;p3"/>
          <p:cNvSpPr txBox="1"/>
          <p:nvPr/>
        </p:nvSpPr>
        <p:spPr>
          <a:xfrm>
            <a:off x="4466150" y="3625950"/>
            <a:ext cx="6392700" cy="465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FFFFFF"/>
                </a:solidFill>
                <a:latin typeface="Overpass"/>
                <a:ea typeface="Overpass"/>
                <a:cs typeface="Overpass"/>
                <a:sym typeface="Overpass"/>
              </a:rPr>
              <a:t>03 — </a:t>
            </a:r>
            <a:r>
              <a:rPr lang="en-US" sz="1800" b="0" i="0" u="none" strike="noStrike" cap="none" dirty="0">
                <a:solidFill>
                  <a:srgbClr val="08F4D6"/>
                </a:solidFill>
                <a:latin typeface="Overpass"/>
                <a:ea typeface="Overpass"/>
                <a:cs typeface="Overpass"/>
                <a:sym typeface="Overpass"/>
              </a:rPr>
              <a:t>What are we going to do?</a:t>
            </a:r>
            <a:endParaRPr sz="1800" b="0" i="0" u="none" strike="noStrike" cap="none" dirty="0">
              <a:solidFill>
                <a:srgbClr val="08F4D6"/>
              </a:solidFill>
              <a:latin typeface="Overpass"/>
              <a:ea typeface="Overpass"/>
              <a:cs typeface="Overpass"/>
              <a:sym typeface="Overpass"/>
            </a:endParaRPr>
          </a:p>
        </p:txBody>
      </p:sp>
      <p:cxnSp>
        <p:nvCxnSpPr>
          <p:cNvPr id="304" name="Google Shape;304;p3"/>
          <p:cNvCxnSpPr/>
          <p:nvPr/>
        </p:nvCxnSpPr>
        <p:spPr>
          <a:xfrm rot="10800000" flipH="1">
            <a:off x="4581671" y="4143488"/>
            <a:ext cx="4369200" cy="870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5"/>
          <p:cNvSpPr txBox="1">
            <a:spLocks noGrp="1"/>
          </p:cNvSpPr>
          <p:nvPr>
            <p:ph type="ctrTitle"/>
          </p:nvPr>
        </p:nvSpPr>
        <p:spPr>
          <a:xfrm>
            <a:off x="1059251" y="1543000"/>
            <a:ext cx="8410500" cy="304200"/>
          </a:xfrm>
          <a:prstGeom prst="rect">
            <a:avLst/>
          </a:prstGeom>
          <a:noFill/>
          <a:ln>
            <a:noFill/>
          </a:ln>
        </p:spPr>
        <p:txBody>
          <a:bodyPr spcFirstLastPara="1" wrap="square" lIns="91425" tIns="45700" rIns="91425" bIns="45700" anchor="t" anchorCtr="0">
            <a:normAutofit fontScale="90000"/>
          </a:bodyPr>
          <a:lstStyle/>
          <a:p>
            <a:pPr marL="0" lvl="0" indent="0" algn="l" rtl="0">
              <a:lnSpc>
                <a:spcPct val="90000"/>
              </a:lnSpc>
              <a:spcBef>
                <a:spcPts val="0"/>
              </a:spcBef>
              <a:spcAft>
                <a:spcPts val="0"/>
              </a:spcAft>
              <a:buSzPct val="111111"/>
              <a:buNone/>
            </a:pPr>
            <a:r>
              <a:rPr lang="en-US" dirty="0"/>
              <a:t>What are we working on?</a:t>
            </a:r>
            <a:endParaRPr dirty="0"/>
          </a:p>
        </p:txBody>
      </p:sp>
      <p:sp>
        <p:nvSpPr>
          <p:cNvPr id="320" name="Google Shape;320;p5"/>
          <p:cNvSpPr txBox="1">
            <a:spLocks noGrp="1"/>
          </p:cNvSpPr>
          <p:nvPr>
            <p:ph type="body" idx="1"/>
          </p:nvPr>
        </p:nvSpPr>
        <p:spPr>
          <a:xfrm>
            <a:off x="1059250" y="2424550"/>
            <a:ext cx="9045300" cy="3304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1500"/>
              <a:buNone/>
            </a:pPr>
            <a:r>
              <a:rPr lang="en-US" sz="2800" dirty="0"/>
              <a:t>Expanded + revised edition</a:t>
            </a:r>
          </a:p>
          <a:p>
            <a:pPr marL="0" indent="0"/>
            <a:r>
              <a:rPr lang="en-US" sz="2800" dirty="0"/>
              <a:t>50% new</a:t>
            </a:r>
          </a:p>
          <a:p>
            <a:pPr marL="0" lvl="0" indent="0" algn="l" rtl="0">
              <a:lnSpc>
                <a:spcPct val="90000"/>
              </a:lnSpc>
              <a:spcBef>
                <a:spcPts val="1000"/>
              </a:spcBef>
              <a:spcAft>
                <a:spcPts val="0"/>
              </a:spcAft>
              <a:buSzPts val="1500"/>
              <a:buNone/>
            </a:pPr>
            <a:r>
              <a:rPr lang="en-US" sz="2800" dirty="0"/>
              <a:t>Coming Feb 2, 2027</a:t>
            </a:r>
          </a:p>
          <a:p>
            <a:pPr marL="0" lvl="0" indent="0" algn="l" rtl="0">
              <a:lnSpc>
                <a:spcPct val="90000"/>
              </a:lnSpc>
              <a:spcBef>
                <a:spcPts val="1000"/>
              </a:spcBef>
              <a:spcAft>
                <a:spcPts val="0"/>
              </a:spcAft>
              <a:buSzPts val="1500"/>
              <a:buNone/>
            </a:pPr>
            <a:r>
              <a:rPr lang="en-US" sz="2800" dirty="0"/>
              <a:t>A chance to reflect on evolution</a:t>
            </a:r>
            <a:endParaRPr sz="2800" dirty="0"/>
          </a:p>
        </p:txBody>
      </p:sp>
      <p:pic>
        <p:nvPicPr>
          <p:cNvPr id="2" name="Picture 1">
            <a:extLst>
              <a:ext uri="{FF2B5EF4-FFF2-40B4-BE49-F238E27FC236}">
                <a16:creationId xmlns:a16="http://schemas.microsoft.com/office/drawing/2014/main" id="{0B0B7908-91C9-AF3C-F3CF-2A30FC312C48}"/>
              </a:ext>
            </a:extLst>
          </p:cNvPr>
          <p:cNvPicPr>
            <a:picLocks noChangeAspect="1"/>
          </p:cNvPicPr>
          <p:nvPr/>
        </p:nvPicPr>
        <p:blipFill>
          <a:blip r:embed="rId3"/>
          <a:stretch>
            <a:fillRect/>
          </a:stretch>
        </p:blipFill>
        <p:spPr>
          <a:xfrm>
            <a:off x="6697979" y="47110"/>
            <a:ext cx="5356861" cy="6714728"/>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20576-48A9-0FE8-954C-7EB39F2957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75B0D9-449E-E7C4-B4D2-7B613CD5D90D}"/>
              </a:ext>
            </a:extLst>
          </p:cNvPr>
          <p:cNvSpPr>
            <a:spLocks noGrp="1"/>
          </p:cNvSpPr>
          <p:nvPr>
            <p:ph type="ctrTitle"/>
          </p:nvPr>
        </p:nvSpPr>
        <p:spPr>
          <a:xfrm>
            <a:off x="1059251" y="1542999"/>
            <a:ext cx="8410500" cy="523795"/>
          </a:xfrm>
        </p:spPr>
        <p:txBody>
          <a:bodyPr>
            <a:normAutofit fontScale="90000"/>
          </a:bodyPr>
          <a:lstStyle/>
          <a:p>
            <a:r>
              <a:rPr lang="en-US" dirty="0"/>
              <a:t>Who’s working on it? Engineers</a:t>
            </a:r>
          </a:p>
        </p:txBody>
      </p:sp>
      <p:sp>
        <p:nvSpPr>
          <p:cNvPr id="3" name="Text Placeholder 2">
            <a:extLst>
              <a:ext uri="{FF2B5EF4-FFF2-40B4-BE49-F238E27FC236}">
                <a16:creationId xmlns:a16="http://schemas.microsoft.com/office/drawing/2014/main" id="{126A986C-8B43-D58F-D873-64099AE4C404}"/>
              </a:ext>
            </a:extLst>
          </p:cNvPr>
          <p:cNvSpPr>
            <a:spLocks noGrp="1"/>
          </p:cNvSpPr>
          <p:nvPr>
            <p:ph type="body" idx="1"/>
          </p:nvPr>
        </p:nvSpPr>
        <p:spPr>
          <a:xfrm>
            <a:off x="1059250" y="2424550"/>
            <a:ext cx="9888498" cy="3304500"/>
          </a:xfrm>
        </p:spPr>
        <p:txBody>
          <a:bodyPr/>
          <a:lstStyle/>
          <a:p>
            <a:r>
              <a:rPr lang="en-US" sz="2800" dirty="0"/>
              <a:t>A fundamental thesis of the book:</a:t>
            </a:r>
          </a:p>
          <a:p>
            <a:r>
              <a:rPr lang="en-US" sz="3600" dirty="0"/>
              <a:t>Engineering is about tradeoffs —</a:t>
            </a:r>
          </a:p>
          <a:p>
            <a:r>
              <a:rPr lang="en-US" sz="3600" dirty="0"/>
              <a:t>	which must include security</a:t>
            </a:r>
          </a:p>
          <a:p>
            <a:r>
              <a:rPr lang="en-US" sz="2800" dirty="0"/>
              <a:t>We must build more tools for engineers to use</a:t>
            </a:r>
          </a:p>
          <a:p>
            <a:r>
              <a:rPr lang="en-US" sz="2800" dirty="0"/>
              <a:t>	(Including engineers using LLMs)</a:t>
            </a:r>
          </a:p>
          <a:p>
            <a:r>
              <a:rPr lang="en-US" sz="2800" dirty="0"/>
              <a:t>Less focus on post-build security analysis/gates</a:t>
            </a:r>
          </a:p>
        </p:txBody>
      </p:sp>
    </p:spTree>
    <p:extLst>
      <p:ext uri="{BB962C8B-B14F-4D97-AF65-F5344CB8AC3E}">
        <p14:creationId xmlns:p14="http://schemas.microsoft.com/office/powerpoint/2010/main" val="163997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91D9C-DCC6-D58F-3F86-4CB0EB014C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0A162D-A243-0E47-2148-065BBF230D47}"/>
              </a:ext>
            </a:extLst>
          </p:cNvPr>
          <p:cNvSpPr>
            <a:spLocks noGrp="1"/>
          </p:cNvSpPr>
          <p:nvPr>
            <p:ph type="ctrTitle"/>
          </p:nvPr>
        </p:nvSpPr>
        <p:spPr>
          <a:xfrm>
            <a:off x="1059251" y="1542999"/>
            <a:ext cx="8410500" cy="523795"/>
          </a:xfrm>
        </p:spPr>
        <p:txBody>
          <a:bodyPr>
            <a:normAutofit fontScale="90000"/>
          </a:bodyPr>
          <a:lstStyle/>
          <a:p>
            <a:r>
              <a:rPr lang="en-US" dirty="0"/>
              <a:t>Three types of changes</a:t>
            </a:r>
          </a:p>
        </p:txBody>
      </p:sp>
      <p:sp>
        <p:nvSpPr>
          <p:cNvPr id="3" name="Text Placeholder 2">
            <a:extLst>
              <a:ext uri="{FF2B5EF4-FFF2-40B4-BE49-F238E27FC236}">
                <a16:creationId xmlns:a16="http://schemas.microsoft.com/office/drawing/2014/main" id="{0FBA214F-708C-3066-E30A-2BA11B87E279}"/>
              </a:ext>
            </a:extLst>
          </p:cNvPr>
          <p:cNvSpPr>
            <a:spLocks noGrp="1"/>
          </p:cNvSpPr>
          <p:nvPr>
            <p:ph type="body" idx="1"/>
          </p:nvPr>
        </p:nvSpPr>
        <p:spPr>
          <a:xfrm>
            <a:off x="1059250" y="2424550"/>
            <a:ext cx="9888498" cy="3304500"/>
          </a:xfrm>
        </p:spPr>
        <p:txBody>
          <a:bodyPr/>
          <a:lstStyle/>
          <a:p>
            <a:r>
              <a:rPr lang="en-US" sz="2800" dirty="0"/>
              <a:t>Practice has changed — here’s what’s happening</a:t>
            </a:r>
          </a:p>
          <a:p>
            <a:r>
              <a:rPr lang="en-US" sz="2800" dirty="0"/>
              <a:t>Practice should change — here’s why</a:t>
            </a:r>
          </a:p>
          <a:p>
            <a:r>
              <a:rPr lang="en-US" sz="2800" dirty="0"/>
              <a:t>	Example: </a:t>
            </a:r>
            <a:r>
              <a:rPr lang="en-US" sz="2800" strike="sngStrike" dirty="0"/>
              <a:t>Trust</a:t>
            </a:r>
            <a:r>
              <a:rPr lang="en-US" sz="2800" dirty="0"/>
              <a:t> boundaries </a:t>
            </a:r>
          </a:p>
          <a:p>
            <a:r>
              <a:rPr lang="en-US" sz="2800" dirty="0"/>
              <a:t>The way we should talk about practice is changing</a:t>
            </a:r>
          </a:p>
          <a:p>
            <a:r>
              <a:rPr lang="en-US" sz="2800" dirty="0"/>
              <a:t>	Lots of “return on investment” lenses</a:t>
            </a:r>
          </a:p>
        </p:txBody>
      </p:sp>
    </p:spTree>
    <p:extLst>
      <p:ext uri="{BB962C8B-B14F-4D97-AF65-F5344CB8AC3E}">
        <p14:creationId xmlns:p14="http://schemas.microsoft.com/office/powerpoint/2010/main" val="4280902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699B6-9456-7E1A-6852-633DE636D40D}"/>
              </a:ext>
            </a:extLst>
          </p:cNvPr>
          <p:cNvSpPr>
            <a:spLocks noGrp="1"/>
          </p:cNvSpPr>
          <p:nvPr>
            <p:ph type="ctrTitle"/>
          </p:nvPr>
        </p:nvSpPr>
        <p:spPr>
          <a:xfrm>
            <a:off x="910249" y="2240266"/>
            <a:ext cx="7707658" cy="706500"/>
          </a:xfrm>
        </p:spPr>
        <p:txBody>
          <a:bodyPr>
            <a:noAutofit/>
          </a:bodyPr>
          <a:lstStyle/>
          <a:p>
            <a:r>
              <a:rPr lang="en-US" dirty="0"/>
              <a:t>What are we working on?</a:t>
            </a:r>
          </a:p>
        </p:txBody>
      </p:sp>
      <p:sp>
        <p:nvSpPr>
          <p:cNvPr id="3" name="Subtitle 2">
            <a:extLst>
              <a:ext uri="{FF2B5EF4-FFF2-40B4-BE49-F238E27FC236}">
                <a16:creationId xmlns:a16="http://schemas.microsoft.com/office/drawing/2014/main" id="{691A4967-8A75-0359-FAB6-A639AF742221}"/>
              </a:ext>
            </a:extLst>
          </p:cNvPr>
          <p:cNvSpPr>
            <a:spLocks noGrp="1"/>
          </p:cNvSpPr>
          <p:nvPr>
            <p:ph type="subTitle" idx="1"/>
          </p:nvPr>
        </p:nvSpPr>
        <p:spPr/>
        <p:txBody>
          <a:bodyPr>
            <a:normAutofit/>
          </a:bodyPr>
          <a:lstStyle/>
          <a:p>
            <a:r>
              <a:rPr lang="en-US" sz="2400" dirty="0"/>
              <a:t>Part II of the new book</a:t>
            </a:r>
          </a:p>
        </p:txBody>
      </p:sp>
    </p:spTree>
    <p:extLst>
      <p:ext uri="{BB962C8B-B14F-4D97-AF65-F5344CB8AC3E}">
        <p14:creationId xmlns:p14="http://schemas.microsoft.com/office/powerpoint/2010/main" val="298550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D4E47-FFB9-A39C-6D34-AEEC8A751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926E23-11AC-17DA-AFF0-6FA90F3D0A47}"/>
              </a:ext>
            </a:extLst>
          </p:cNvPr>
          <p:cNvSpPr>
            <a:spLocks noGrp="1"/>
          </p:cNvSpPr>
          <p:nvPr>
            <p:ph type="ctrTitle"/>
          </p:nvPr>
        </p:nvSpPr>
        <p:spPr>
          <a:xfrm>
            <a:off x="1059251" y="1542999"/>
            <a:ext cx="8410500" cy="573899"/>
          </a:xfrm>
        </p:spPr>
        <p:txBody>
          <a:bodyPr>
            <a:normAutofit fontScale="90000"/>
          </a:bodyPr>
          <a:lstStyle/>
          <a:p>
            <a:r>
              <a:rPr lang="en-US" dirty="0"/>
              <a:t>When are we working on it?</a:t>
            </a:r>
          </a:p>
        </p:txBody>
      </p:sp>
      <p:sp>
        <p:nvSpPr>
          <p:cNvPr id="3" name="Text Placeholder 2">
            <a:extLst>
              <a:ext uri="{FF2B5EF4-FFF2-40B4-BE49-F238E27FC236}">
                <a16:creationId xmlns:a16="http://schemas.microsoft.com/office/drawing/2014/main" id="{A0BC5B80-974C-5D86-4AB4-0090F14A4EE2}"/>
              </a:ext>
            </a:extLst>
          </p:cNvPr>
          <p:cNvSpPr>
            <a:spLocks noGrp="1"/>
          </p:cNvSpPr>
          <p:nvPr>
            <p:ph type="body" idx="1"/>
          </p:nvPr>
        </p:nvSpPr>
        <p:spPr/>
        <p:txBody>
          <a:bodyPr/>
          <a:lstStyle/>
          <a:p>
            <a:r>
              <a:rPr lang="en-US" sz="2800" dirty="0"/>
              <a:t>Before the code or after? (TMs + Reviews)</a:t>
            </a:r>
          </a:p>
          <a:p>
            <a:r>
              <a:rPr lang="en-US" sz="2800" dirty="0"/>
              <a:t>	Same Four Questions, how we answer “what to do” changes</a:t>
            </a:r>
          </a:p>
          <a:p>
            <a:r>
              <a:rPr lang="en-US" sz="2800" dirty="0"/>
              <a:t>The book is explicit about the before/after versions</a:t>
            </a:r>
          </a:p>
          <a:p>
            <a:r>
              <a:rPr lang="en-US" sz="2800" dirty="0"/>
              <a:t>Controls how we engage with LLM TM</a:t>
            </a:r>
          </a:p>
          <a:p>
            <a:r>
              <a:rPr lang="en-US" sz="2800" dirty="0"/>
              <a:t>	(Is the TM a constraint or a review?)</a:t>
            </a:r>
          </a:p>
        </p:txBody>
      </p:sp>
    </p:spTree>
    <p:extLst>
      <p:ext uri="{BB962C8B-B14F-4D97-AF65-F5344CB8AC3E}">
        <p14:creationId xmlns:p14="http://schemas.microsoft.com/office/powerpoint/2010/main" val="3084333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4398B-5FF6-EA69-813B-54B43E5FBFA5}"/>
              </a:ext>
            </a:extLst>
          </p:cNvPr>
          <p:cNvSpPr>
            <a:spLocks noGrp="1"/>
          </p:cNvSpPr>
          <p:nvPr>
            <p:ph type="ctrTitle"/>
          </p:nvPr>
        </p:nvSpPr>
        <p:spPr/>
        <p:txBody>
          <a:bodyPr>
            <a:normAutofit fontScale="90000"/>
          </a:bodyPr>
          <a:lstStyle/>
          <a:p>
            <a:r>
              <a:rPr lang="en-US" dirty="0"/>
              <a:t>How we work on it? Agile-y</a:t>
            </a:r>
          </a:p>
        </p:txBody>
      </p:sp>
      <p:pic>
        <p:nvPicPr>
          <p:cNvPr id="7" name="Picture 6">
            <a:extLst>
              <a:ext uri="{FF2B5EF4-FFF2-40B4-BE49-F238E27FC236}">
                <a16:creationId xmlns:a16="http://schemas.microsoft.com/office/drawing/2014/main" id="{32BF557B-012A-7608-83A8-2703A924F7CC}"/>
              </a:ext>
            </a:extLst>
          </p:cNvPr>
          <p:cNvPicPr>
            <a:picLocks noChangeAspect="1"/>
          </p:cNvPicPr>
          <p:nvPr/>
        </p:nvPicPr>
        <p:blipFill>
          <a:blip r:embed="rId2"/>
          <a:stretch>
            <a:fillRect/>
          </a:stretch>
        </p:blipFill>
        <p:spPr>
          <a:xfrm>
            <a:off x="5264501" y="3461056"/>
            <a:ext cx="7416800" cy="3517900"/>
          </a:xfrm>
          <a:prstGeom prst="rect">
            <a:avLst/>
          </a:prstGeom>
        </p:spPr>
      </p:pic>
      <p:sp>
        <p:nvSpPr>
          <p:cNvPr id="8" name="TextBox 7">
            <a:extLst>
              <a:ext uri="{FF2B5EF4-FFF2-40B4-BE49-F238E27FC236}">
                <a16:creationId xmlns:a16="http://schemas.microsoft.com/office/drawing/2014/main" id="{87C965C3-EA21-BFA2-0058-09FE85E2D692}"/>
              </a:ext>
            </a:extLst>
          </p:cNvPr>
          <p:cNvSpPr txBox="1"/>
          <p:nvPr/>
        </p:nvSpPr>
        <p:spPr>
          <a:xfrm>
            <a:off x="6466901" y="6593067"/>
            <a:ext cx="2897436" cy="253916"/>
          </a:xfrm>
          <a:prstGeom prst="rect">
            <a:avLst/>
          </a:prstGeom>
          <a:solidFill>
            <a:srgbClr val="FFFFFF"/>
          </a:solidFill>
        </p:spPr>
        <p:txBody>
          <a:bodyPr wrap="square" rtlCol="0">
            <a:spAutoFit/>
          </a:bodyPr>
          <a:lstStyle/>
          <a:p>
            <a:r>
              <a:rPr lang="en-US" sz="1050" dirty="0"/>
              <a:t>An Ecommerce story</a:t>
            </a:r>
          </a:p>
        </p:txBody>
      </p:sp>
      <p:sp>
        <p:nvSpPr>
          <p:cNvPr id="3" name="Text Placeholder 2">
            <a:extLst>
              <a:ext uri="{FF2B5EF4-FFF2-40B4-BE49-F238E27FC236}">
                <a16:creationId xmlns:a16="http://schemas.microsoft.com/office/drawing/2014/main" id="{3CCA356F-26A7-D2B8-15E4-8BA7F8E33466}"/>
              </a:ext>
            </a:extLst>
          </p:cNvPr>
          <p:cNvSpPr>
            <a:spLocks noGrp="1"/>
          </p:cNvSpPr>
          <p:nvPr>
            <p:ph type="body" idx="1"/>
          </p:nvPr>
        </p:nvSpPr>
        <p:spPr/>
        <p:txBody>
          <a:bodyPr/>
          <a:lstStyle/>
          <a:p>
            <a:r>
              <a:rPr lang="en-US" sz="2800" dirty="0"/>
              <a:t>“Working on” smaller chunks </a:t>
            </a:r>
          </a:p>
          <a:p>
            <a:r>
              <a:rPr lang="en-US" sz="2800" dirty="0"/>
              <a:t>Book is now focused on agile, not waterfall</a:t>
            </a:r>
          </a:p>
          <a:p>
            <a:r>
              <a:rPr lang="en-US" sz="2800" dirty="0"/>
              <a:t>	Hand-drawn diagrams </a:t>
            </a:r>
          </a:p>
        </p:txBody>
      </p:sp>
    </p:spTree>
    <p:extLst>
      <p:ext uri="{BB962C8B-B14F-4D97-AF65-F5344CB8AC3E}">
        <p14:creationId xmlns:p14="http://schemas.microsoft.com/office/powerpoint/2010/main" val="2682437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05A45-A571-4246-D808-3AE253256E2A}"/>
              </a:ext>
            </a:extLst>
          </p:cNvPr>
          <p:cNvSpPr>
            <a:spLocks noGrp="1"/>
          </p:cNvSpPr>
          <p:nvPr>
            <p:ph type="ctrTitle"/>
          </p:nvPr>
        </p:nvSpPr>
        <p:spPr>
          <a:xfrm>
            <a:off x="1059251" y="1542999"/>
            <a:ext cx="8410500" cy="550205"/>
          </a:xfrm>
        </p:spPr>
        <p:txBody>
          <a:bodyPr>
            <a:normAutofit fontScale="90000"/>
          </a:bodyPr>
          <a:lstStyle/>
          <a:p>
            <a:r>
              <a:rPr lang="en-US" dirty="0"/>
              <a:t>What’s new: AI</a:t>
            </a:r>
          </a:p>
        </p:txBody>
      </p:sp>
      <p:sp>
        <p:nvSpPr>
          <p:cNvPr id="3" name="Text Placeholder 2">
            <a:extLst>
              <a:ext uri="{FF2B5EF4-FFF2-40B4-BE49-F238E27FC236}">
                <a16:creationId xmlns:a16="http://schemas.microsoft.com/office/drawing/2014/main" id="{33889963-A05E-D473-0308-BFEBA6BA6C15}"/>
              </a:ext>
            </a:extLst>
          </p:cNvPr>
          <p:cNvSpPr>
            <a:spLocks noGrp="1"/>
          </p:cNvSpPr>
          <p:nvPr>
            <p:ph type="body" idx="1"/>
          </p:nvPr>
        </p:nvSpPr>
        <p:spPr/>
        <p:txBody>
          <a:bodyPr/>
          <a:lstStyle/>
          <a:p>
            <a:r>
              <a:rPr lang="en-US" sz="2800" dirty="0"/>
              <a:t>Every chapter has a section “How to use LLMs”</a:t>
            </a:r>
          </a:p>
          <a:p>
            <a:r>
              <a:rPr lang="en-US" sz="2800" dirty="0"/>
              <a:t>2 chapters on threat modeling of LLMs</a:t>
            </a:r>
          </a:p>
        </p:txBody>
      </p:sp>
    </p:spTree>
    <p:extLst>
      <p:ext uri="{BB962C8B-B14F-4D97-AF65-F5344CB8AC3E}">
        <p14:creationId xmlns:p14="http://schemas.microsoft.com/office/powerpoint/2010/main" val="2553537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E3180-112A-BA6B-D9F0-D5536DB8C421}"/>
              </a:ext>
            </a:extLst>
          </p:cNvPr>
          <p:cNvSpPr>
            <a:spLocks noGrp="1"/>
          </p:cNvSpPr>
          <p:nvPr>
            <p:ph type="ctrTitle"/>
          </p:nvPr>
        </p:nvSpPr>
        <p:spPr>
          <a:xfrm>
            <a:off x="1059251" y="1542999"/>
            <a:ext cx="8410500" cy="573899"/>
          </a:xfrm>
        </p:spPr>
        <p:txBody>
          <a:bodyPr>
            <a:normAutofit fontScale="90000"/>
          </a:bodyPr>
          <a:lstStyle/>
          <a:p>
            <a:r>
              <a:rPr lang="en-US" dirty="0"/>
              <a:t>Diagrams</a:t>
            </a:r>
          </a:p>
        </p:txBody>
      </p:sp>
      <p:sp>
        <p:nvSpPr>
          <p:cNvPr id="3" name="Text Placeholder 2">
            <a:extLst>
              <a:ext uri="{FF2B5EF4-FFF2-40B4-BE49-F238E27FC236}">
                <a16:creationId xmlns:a16="http://schemas.microsoft.com/office/drawing/2014/main" id="{26C3FBF9-A589-9DB4-E4F2-2CBF1B471273}"/>
              </a:ext>
            </a:extLst>
          </p:cNvPr>
          <p:cNvSpPr>
            <a:spLocks noGrp="1"/>
          </p:cNvSpPr>
          <p:nvPr>
            <p:ph type="body" idx="1"/>
          </p:nvPr>
        </p:nvSpPr>
        <p:spPr/>
        <p:txBody>
          <a:bodyPr/>
          <a:lstStyle/>
          <a:p>
            <a:r>
              <a:rPr lang="en-US" sz="2800" dirty="0"/>
              <a:t>New attention on diagrams</a:t>
            </a:r>
          </a:p>
          <a:p>
            <a:r>
              <a:rPr lang="en-US" sz="2800" dirty="0"/>
              <a:t>Exploratory and explanatory</a:t>
            </a:r>
          </a:p>
          <a:p>
            <a:r>
              <a:rPr lang="en-US" sz="2800" dirty="0"/>
              <a:t>As-built and as operated</a:t>
            </a:r>
          </a:p>
        </p:txBody>
      </p:sp>
    </p:spTree>
    <p:extLst>
      <p:ext uri="{BB962C8B-B14F-4D97-AF65-F5344CB8AC3E}">
        <p14:creationId xmlns:p14="http://schemas.microsoft.com/office/powerpoint/2010/main" val="3091988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F47C9-6A31-FC65-C50E-2636BFE454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2FE5C1-ACDE-DD38-1B15-2494305EA56F}"/>
              </a:ext>
            </a:extLst>
          </p:cNvPr>
          <p:cNvSpPr>
            <a:spLocks noGrp="1"/>
          </p:cNvSpPr>
          <p:nvPr>
            <p:ph type="ctrTitle"/>
          </p:nvPr>
        </p:nvSpPr>
        <p:spPr>
          <a:xfrm>
            <a:off x="1059251" y="1542999"/>
            <a:ext cx="8410500" cy="586425"/>
          </a:xfrm>
        </p:spPr>
        <p:txBody>
          <a:bodyPr>
            <a:normAutofit fontScale="90000"/>
          </a:bodyPr>
          <a:lstStyle/>
          <a:p>
            <a:r>
              <a:rPr lang="en-US" strike="sngStrike" dirty="0"/>
              <a:t>Trust</a:t>
            </a:r>
            <a:r>
              <a:rPr lang="en-US" dirty="0"/>
              <a:t> Boundaries</a:t>
            </a:r>
          </a:p>
        </p:txBody>
      </p:sp>
      <p:sp>
        <p:nvSpPr>
          <p:cNvPr id="3" name="Text Placeholder 2">
            <a:extLst>
              <a:ext uri="{FF2B5EF4-FFF2-40B4-BE49-F238E27FC236}">
                <a16:creationId xmlns:a16="http://schemas.microsoft.com/office/drawing/2014/main" id="{0570D930-7326-B04B-AFDF-E76DDC24DBE4}"/>
              </a:ext>
            </a:extLst>
          </p:cNvPr>
          <p:cNvSpPr>
            <a:spLocks noGrp="1"/>
          </p:cNvSpPr>
          <p:nvPr>
            <p:ph type="body" idx="1"/>
          </p:nvPr>
        </p:nvSpPr>
        <p:spPr/>
        <p:txBody>
          <a:bodyPr/>
          <a:lstStyle/>
          <a:p>
            <a:r>
              <a:rPr lang="en-US" sz="2800" dirty="0"/>
              <a:t>“Trust” is confusing — we see it every time we teach</a:t>
            </a:r>
          </a:p>
          <a:p>
            <a:r>
              <a:rPr lang="en-US" sz="2800" dirty="0"/>
              <a:t>Boundaries get fuller treatment, including</a:t>
            </a:r>
          </a:p>
          <a:p>
            <a:r>
              <a:rPr lang="en-US" sz="2800" dirty="0"/>
              <a:t>	Boundaries as conceptual</a:t>
            </a:r>
          </a:p>
          <a:p>
            <a:r>
              <a:rPr lang="en-US" sz="2800" dirty="0"/>
              <a:t>	Boundaries as tools for policy</a:t>
            </a:r>
          </a:p>
          <a:p>
            <a:r>
              <a:rPr lang="en-US" sz="2800" dirty="0"/>
              <a:t>	Boundaries as resilient code</a:t>
            </a:r>
          </a:p>
          <a:p>
            <a:r>
              <a:rPr lang="en-US" sz="2800" dirty="0"/>
              <a:t>	</a:t>
            </a:r>
          </a:p>
        </p:txBody>
      </p:sp>
    </p:spTree>
    <p:extLst>
      <p:ext uri="{BB962C8B-B14F-4D97-AF65-F5344CB8AC3E}">
        <p14:creationId xmlns:p14="http://schemas.microsoft.com/office/powerpoint/2010/main" val="3290047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CA317-CF9A-2698-ACCD-9C9F12134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B54303-9844-0846-EFD3-AB4A369E1C4B}"/>
              </a:ext>
            </a:extLst>
          </p:cNvPr>
          <p:cNvSpPr>
            <a:spLocks noGrp="1"/>
          </p:cNvSpPr>
          <p:nvPr>
            <p:ph type="ctrTitle"/>
          </p:nvPr>
        </p:nvSpPr>
        <p:spPr>
          <a:xfrm>
            <a:off x="910249" y="2240266"/>
            <a:ext cx="7707658" cy="706500"/>
          </a:xfrm>
        </p:spPr>
        <p:txBody>
          <a:bodyPr>
            <a:noAutofit/>
          </a:bodyPr>
          <a:lstStyle/>
          <a:p>
            <a:r>
              <a:rPr lang="en-US" dirty="0"/>
              <a:t>What can go wrong?</a:t>
            </a:r>
          </a:p>
        </p:txBody>
      </p:sp>
      <p:sp>
        <p:nvSpPr>
          <p:cNvPr id="3" name="Subtitle 2">
            <a:extLst>
              <a:ext uri="{FF2B5EF4-FFF2-40B4-BE49-F238E27FC236}">
                <a16:creationId xmlns:a16="http://schemas.microsoft.com/office/drawing/2014/main" id="{BB83FEF8-DC06-38B1-8665-3C5F3F057C1F}"/>
              </a:ext>
            </a:extLst>
          </p:cNvPr>
          <p:cNvSpPr>
            <a:spLocks noGrp="1"/>
          </p:cNvSpPr>
          <p:nvPr>
            <p:ph type="subTitle" idx="1"/>
          </p:nvPr>
        </p:nvSpPr>
        <p:spPr/>
        <p:txBody>
          <a:bodyPr>
            <a:normAutofit/>
          </a:bodyPr>
          <a:lstStyle/>
          <a:p>
            <a:r>
              <a:rPr lang="en-US" sz="2400" dirty="0"/>
              <a:t>Part III (of the new book)</a:t>
            </a:r>
          </a:p>
        </p:txBody>
      </p:sp>
    </p:spTree>
    <p:extLst>
      <p:ext uri="{BB962C8B-B14F-4D97-AF65-F5344CB8AC3E}">
        <p14:creationId xmlns:p14="http://schemas.microsoft.com/office/powerpoint/2010/main" val="2539557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A0990-2739-82F0-2E55-CC2DAD5A42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46598E-57F2-53E5-B1CB-A2AD22FE3708}"/>
              </a:ext>
            </a:extLst>
          </p:cNvPr>
          <p:cNvSpPr>
            <a:spLocks noGrp="1"/>
          </p:cNvSpPr>
          <p:nvPr>
            <p:ph type="ctrTitle"/>
          </p:nvPr>
        </p:nvSpPr>
        <p:spPr>
          <a:xfrm>
            <a:off x="1059251" y="1542999"/>
            <a:ext cx="8410500" cy="611477"/>
          </a:xfrm>
        </p:spPr>
        <p:txBody>
          <a:bodyPr>
            <a:normAutofit fontScale="90000"/>
          </a:bodyPr>
          <a:lstStyle/>
          <a:p>
            <a:r>
              <a:rPr lang="en-US" dirty="0"/>
              <a:t>Attack Lifecycle Models, replace trees</a:t>
            </a:r>
          </a:p>
        </p:txBody>
      </p:sp>
      <p:sp>
        <p:nvSpPr>
          <p:cNvPr id="3" name="Text Placeholder 2">
            <a:extLst>
              <a:ext uri="{FF2B5EF4-FFF2-40B4-BE49-F238E27FC236}">
                <a16:creationId xmlns:a16="http://schemas.microsoft.com/office/drawing/2014/main" id="{4565CB4B-2674-A0B8-A3C9-BA1ABD2C07F0}"/>
              </a:ext>
            </a:extLst>
          </p:cNvPr>
          <p:cNvSpPr>
            <a:spLocks noGrp="1"/>
          </p:cNvSpPr>
          <p:nvPr>
            <p:ph type="body" idx="1"/>
          </p:nvPr>
        </p:nvSpPr>
        <p:spPr/>
        <p:txBody>
          <a:bodyPr/>
          <a:lstStyle/>
          <a:p>
            <a:r>
              <a:rPr lang="en-US" sz="2800" dirty="0"/>
              <a:t>New chapter goes from “threat model project”</a:t>
            </a:r>
          </a:p>
          <a:p>
            <a:r>
              <a:rPr lang="en-US" sz="2800" dirty="0"/>
              <a:t>To “threat model program”</a:t>
            </a:r>
          </a:p>
        </p:txBody>
      </p:sp>
    </p:spTree>
    <p:extLst>
      <p:ext uri="{BB962C8B-B14F-4D97-AF65-F5344CB8AC3E}">
        <p14:creationId xmlns:p14="http://schemas.microsoft.com/office/powerpoint/2010/main" val="2532625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55C78-901D-D61C-45ED-D0D9430A75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4D437E-8002-111D-58E5-A9B6980B38F1}"/>
              </a:ext>
            </a:extLst>
          </p:cNvPr>
          <p:cNvSpPr>
            <a:spLocks noGrp="1"/>
          </p:cNvSpPr>
          <p:nvPr>
            <p:ph type="ctrTitle"/>
          </p:nvPr>
        </p:nvSpPr>
        <p:spPr>
          <a:xfrm>
            <a:off x="1059251" y="1542999"/>
            <a:ext cx="8410500" cy="611477"/>
          </a:xfrm>
        </p:spPr>
        <p:txBody>
          <a:bodyPr>
            <a:normAutofit fontScale="90000"/>
          </a:bodyPr>
          <a:lstStyle/>
          <a:p>
            <a:r>
              <a:rPr lang="en-US" dirty="0"/>
              <a:t>LLM Threats (Chap 7, 1/2)</a:t>
            </a:r>
          </a:p>
        </p:txBody>
      </p:sp>
      <p:sp>
        <p:nvSpPr>
          <p:cNvPr id="3" name="Text Placeholder 2">
            <a:extLst>
              <a:ext uri="{FF2B5EF4-FFF2-40B4-BE49-F238E27FC236}">
                <a16:creationId xmlns:a16="http://schemas.microsoft.com/office/drawing/2014/main" id="{5FF2D028-851C-98DB-A42F-C34EDC113E5A}"/>
              </a:ext>
            </a:extLst>
          </p:cNvPr>
          <p:cNvSpPr>
            <a:spLocks noGrp="1"/>
          </p:cNvSpPr>
          <p:nvPr>
            <p:ph type="body" idx="1"/>
          </p:nvPr>
        </p:nvSpPr>
        <p:spPr/>
        <p:txBody>
          <a:bodyPr/>
          <a:lstStyle/>
          <a:p>
            <a:pPr lvl="0"/>
            <a:r>
              <a:rPr lang="en-US" sz="2800" dirty="0"/>
              <a:t>PHANTOM-B</a:t>
            </a:r>
          </a:p>
          <a:p>
            <a:pPr lvl="0"/>
            <a:r>
              <a:rPr lang="en-US" sz="2800" dirty="0"/>
              <a:t>MITRE ATLAS</a:t>
            </a:r>
          </a:p>
          <a:p>
            <a:pPr lvl="0"/>
            <a:r>
              <a:rPr lang="en-US" sz="2800" dirty="0"/>
              <a:t>The Berryville Institute’s ARAs</a:t>
            </a:r>
          </a:p>
          <a:p>
            <a:pPr lvl="0"/>
            <a:r>
              <a:rPr lang="en-US" sz="2800" dirty="0"/>
              <a:t>An image-specific taxonomy by Charlotte Bird</a:t>
            </a:r>
          </a:p>
          <a:p>
            <a:pPr lvl="0"/>
            <a:r>
              <a:rPr lang="en-US" sz="2800" dirty="0"/>
              <a:t>Google’s SAIF</a:t>
            </a:r>
          </a:p>
          <a:p>
            <a:pPr lvl="0"/>
            <a:r>
              <a:rPr lang="en-US" sz="2800" dirty="0"/>
              <a:t>NIST’s AIML (which is not their AIRMF)</a:t>
            </a:r>
          </a:p>
          <a:p>
            <a:pPr lvl="0"/>
            <a:r>
              <a:rPr lang="en-US" sz="2800" dirty="0"/>
              <a:t>PROMISE TO MAP</a:t>
            </a:r>
          </a:p>
        </p:txBody>
      </p:sp>
    </p:spTree>
    <p:extLst>
      <p:ext uri="{BB962C8B-B14F-4D97-AF65-F5344CB8AC3E}">
        <p14:creationId xmlns:p14="http://schemas.microsoft.com/office/powerpoint/2010/main" val="1617562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B90B6-F4FA-3CF9-019D-0191D22E13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6625F0-5B5F-2D2A-A299-E666247F108D}"/>
              </a:ext>
            </a:extLst>
          </p:cNvPr>
          <p:cNvSpPr>
            <a:spLocks noGrp="1"/>
          </p:cNvSpPr>
          <p:nvPr>
            <p:ph type="ctrTitle"/>
          </p:nvPr>
        </p:nvSpPr>
        <p:spPr>
          <a:xfrm>
            <a:off x="1059251" y="1542999"/>
            <a:ext cx="8410500" cy="611477"/>
          </a:xfrm>
        </p:spPr>
        <p:txBody>
          <a:bodyPr>
            <a:normAutofit fontScale="90000"/>
          </a:bodyPr>
          <a:lstStyle/>
          <a:p>
            <a:r>
              <a:rPr lang="en-US" dirty="0"/>
              <a:t>LLM Threats (Chap 7, 2/2)</a:t>
            </a:r>
          </a:p>
        </p:txBody>
      </p:sp>
      <p:sp>
        <p:nvSpPr>
          <p:cNvPr id="3" name="Text Placeholder 2">
            <a:extLst>
              <a:ext uri="{FF2B5EF4-FFF2-40B4-BE49-F238E27FC236}">
                <a16:creationId xmlns:a16="http://schemas.microsoft.com/office/drawing/2014/main" id="{64FF820E-2CE6-BE6B-B2E0-FEEE01282F05}"/>
              </a:ext>
            </a:extLst>
          </p:cNvPr>
          <p:cNvSpPr>
            <a:spLocks noGrp="1"/>
          </p:cNvSpPr>
          <p:nvPr>
            <p:ph type="body" idx="1"/>
          </p:nvPr>
        </p:nvSpPr>
        <p:spPr/>
        <p:txBody>
          <a:bodyPr/>
          <a:lstStyle/>
          <a:p>
            <a:pPr lvl="0"/>
            <a:r>
              <a:rPr lang="en-US" sz="2800" dirty="0"/>
              <a:t>Google’s empirical misuse list</a:t>
            </a:r>
          </a:p>
          <a:p>
            <a:pPr lvl="0"/>
            <a:r>
              <a:rPr lang="en-US" sz="2800" dirty="0"/>
              <a:t>Meta’s Rule of Two for AI (and why it’s misnamed)</a:t>
            </a:r>
          </a:p>
          <a:p>
            <a:pPr lvl="0"/>
            <a:r>
              <a:rPr lang="en-US" sz="2800" dirty="0"/>
              <a:t>Several approaches to AI red teaming</a:t>
            </a:r>
          </a:p>
          <a:p>
            <a:pPr lvl="0"/>
            <a:r>
              <a:rPr lang="en-US" sz="2800" dirty="0"/>
              <a:t>Scholarly concerns including adversarial perturbation, gradient climbing and model theft </a:t>
            </a:r>
          </a:p>
        </p:txBody>
      </p:sp>
    </p:spTree>
    <p:extLst>
      <p:ext uri="{BB962C8B-B14F-4D97-AF65-F5344CB8AC3E}">
        <p14:creationId xmlns:p14="http://schemas.microsoft.com/office/powerpoint/2010/main" val="2962573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8219F-6423-0C5E-7666-75B58FFF2E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929AE0-23F5-D450-D9F7-99AED0FA7054}"/>
              </a:ext>
            </a:extLst>
          </p:cNvPr>
          <p:cNvSpPr>
            <a:spLocks noGrp="1"/>
          </p:cNvSpPr>
          <p:nvPr>
            <p:ph type="ctrTitle"/>
          </p:nvPr>
        </p:nvSpPr>
        <p:spPr>
          <a:xfrm>
            <a:off x="910249" y="2240266"/>
            <a:ext cx="7707658" cy="706500"/>
          </a:xfrm>
        </p:spPr>
        <p:txBody>
          <a:bodyPr>
            <a:noAutofit/>
          </a:bodyPr>
          <a:lstStyle/>
          <a:p>
            <a:r>
              <a:rPr lang="en-US" dirty="0"/>
              <a:t>What are we going to do?</a:t>
            </a:r>
          </a:p>
        </p:txBody>
      </p:sp>
      <p:sp>
        <p:nvSpPr>
          <p:cNvPr id="3" name="Subtitle 2">
            <a:extLst>
              <a:ext uri="{FF2B5EF4-FFF2-40B4-BE49-F238E27FC236}">
                <a16:creationId xmlns:a16="http://schemas.microsoft.com/office/drawing/2014/main" id="{765F6039-B4D5-8137-4B0F-C5FED9D9C2F1}"/>
              </a:ext>
            </a:extLst>
          </p:cNvPr>
          <p:cNvSpPr>
            <a:spLocks noGrp="1"/>
          </p:cNvSpPr>
          <p:nvPr>
            <p:ph type="subTitle" idx="1"/>
          </p:nvPr>
        </p:nvSpPr>
        <p:spPr/>
        <p:txBody>
          <a:bodyPr>
            <a:normAutofit/>
          </a:bodyPr>
          <a:lstStyle/>
          <a:p>
            <a:r>
              <a:rPr lang="en-US" sz="2400" dirty="0"/>
              <a:t>Part IV (of the new book)</a:t>
            </a:r>
          </a:p>
        </p:txBody>
      </p:sp>
    </p:spTree>
    <p:extLst>
      <p:ext uri="{BB962C8B-B14F-4D97-AF65-F5344CB8AC3E}">
        <p14:creationId xmlns:p14="http://schemas.microsoft.com/office/powerpoint/2010/main" val="2303262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99584-A6F6-B736-F351-6330E34CD6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8F151F-5DFD-1906-12D2-822D1E320A53}"/>
              </a:ext>
            </a:extLst>
          </p:cNvPr>
          <p:cNvSpPr>
            <a:spLocks noGrp="1"/>
          </p:cNvSpPr>
          <p:nvPr>
            <p:ph type="ctrTitle"/>
          </p:nvPr>
        </p:nvSpPr>
        <p:spPr>
          <a:xfrm>
            <a:off x="1059251" y="1542999"/>
            <a:ext cx="8410500" cy="611477"/>
          </a:xfrm>
        </p:spPr>
        <p:txBody>
          <a:bodyPr>
            <a:normAutofit fontScale="90000"/>
          </a:bodyPr>
          <a:lstStyle/>
          <a:p>
            <a:r>
              <a:rPr lang="en-US" dirty="0"/>
              <a:t>Dramatically reworked</a:t>
            </a:r>
          </a:p>
        </p:txBody>
      </p:sp>
      <p:sp>
        <p:nvSpPr>
          <p:cNvPr id="3" name="Text Placeholder 2">
            <a:extLst>
              <a:ext uri="{FF2B5EF4-FFF2-40B4-BE49-F238E27FC236}">
                <a16:creationId xmlns:a16="http://schemas.microsoft.com/office/drawing/2014/main" id="{885FE07E-B1C8-48BB-9313-AC0BB08ABDF5}"/>
              </a:ext>
            </a:extLst>
          </p:cNvPr>
          <p:cNvSpPr>
            <a:spLocks noGrp="1"/>
          </p:cNvSpPr>
          <p:nvPr>
            <p:ph type="body" idx="1"/>
          </p:nvPr>
        </p:nvSpPr>
        <p:spPr/>
        <p:txBody>
          <a:bodyPr/>
          <a:lstStyle/>
          <a:p>
            <a:r>
              <a:rPr lang="en-US" sz="2800" dirty="0"/>
              <a:t>1</a:t>
            </a:r>
            <a:r>
              <a:rPr lang="en-US" sz="2800" baseline="30000" dirty="0"/>
              <a:t>st</a:t>
            </a:r>
            <a:r>
              <a:rPr lang="en-US" sz="2800" dirty="0"/>
              <a:t> edition was infused with Microsoft’s “mitigations” thinking:</a:t>
            </a:r>
          </a:p>
          <a:p>
            <a:pPr marL="685800" indent="-457200">
              <a:buFont typeface="Arial" panose="020B0604020202020204" pitchFamily="34" charset="0"/>
              <a:buChar char="•"/>
            </a:pPr>
            <a:r>
              <a:rPr lang="en-US" sz="2800" dirty="0"/>
              <a:t>The feature would mostly stay</a:t>
            </a:r>
          </a:p>
          <a:p>
            <a:pPr marL="685800" indent="-457200">
              <a:buFont typeface="Arial" panose="020B0604020202020204" pitchFamily="34" charset="0"/>
              <a:buChar char="•"/>
            </a:pPr>
            <a:r>
              <a:rPr lang="en-US" sz="2800" dirty="0"/>
              <a:t>Manage the impact</a:t>
            </a:r>
          </a:p>
          <a:p>
            <a:pPr marL="228600" indent="0"/>
            <a:r>
              <a:rPr lang="en-US" sz="2800" dirty="0"/>
              <a:t>2</a:t>
            </a:r>
            <a:r>
              <a:rPr lang="en-US" sz="2800" baseline="30000" dirty="0"/>
              <a:t>nd</a:t>
            </a:r>
            <a:r>
              <a:rPr lang="en-US" sz="2800" dirty="0"/>
              <a:t> edition organizes a much broader view</a:t>
            </a:r>
          </a:p>
          <a:p>
            <a:endParaRPr lang="en-US" sz="2800" dirty="0"/>
          </a:p>
        </p:txBody>
      </p:sp>
    </p:spTree>
    <p:extLst>
      <p:ext uri="{BB962C8B-B14F-4D97-AF65-F5344CB8AC3E}">
        <p14:creationId xmlns:p14="http://schemas.microsoft.com/office/powerpoint/2010/main" val="3685537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5F86D-4C7D-9881-E5D5-5DBFA22DA3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DC7844-DF1B-B9CF-2377-EFF88FE89F03}"/>
              </a:ext>
            </a:extLst>
          </p:cNvPr>
          <p:cNvSpPr>
            <a:spLocks noGrp="1"/>
          </p:cNvSpPr>
          <p:nvPr>
            <p:ph type="ctrTitle"/>
          </p:nvPr>
        </p:nvSpPr>
        <p:spPr>
          <a:xfrm>
            <a:off x="1059251" y="1542999"/>
            <a:ext cx="8410500" cy="611477"/>
          </a:xfrm>
        </p:spPr>
        <p:txBody>
          <a:bodyPr>
            <a:normAutofit fontScale="90000"/>
          </a:bodyPr>
          <a:lstStyle/>
          <a:p>
            <a:r>
              <a:rPr lang="en-US" dirty="0"/>
              <a:t>Swiss Cheese Model of Defenses</a:t>
            </a:r>
          </a:p>
        </p:txBody>
      </p:sp>
      <p:pic>
        <p:nvPicPr>
          <p:cNvPr id="5" name="Picture 4">
            <a:extLst>
              <a:ext uri="{FF2B5EF4-FFF2-40B4-BE49-F238E27FC236}">
                <a16:creationId xmlns:a16="http://schemas.microsoft.com/office/drawing/2014/main" id="{C7266E77-3AF4-EB54-AA71-0AA5FA48393A}"/>
              </a:ext>
            </a:extLst>
          </p:cNvPr>
          <p:cNvPicPr>
            <a:picLocks noChangeAspect="1"/>
          </p:cNvPicPr>
          <p:nvPr/>
        </p:nvPicPr>
        <p:blipFill>
          <a:blip r:embed="rId2"/>
          <a:stretch>
            <a:fillRect/>
          </a:stretch>
        </p:blipFill>
        <p:spPr>
          <a:xfrm>
            <a:off x="738077" y="2435965"/>
            <a:ext cx="9881991" cy="3676735"/>
          </a:xfrm>
          <a:prstGeom prst="rect">
            <a:avLst/>
          </a:prstGeom>
        </p:spPr>
      </p:pic>
      <p:sp>
        <p:nvSpPr>
          <p:cNvPr id="6" name="TextBox 5">
            <a:extLst>
              <a:ext uri="{FF2B5EF4-FFF2-40B4-BE49-F238E27FC236}">
                <a16:creationId xmlns:a16="http://schemas.microsoft.com/office/drawing/2014/main" id="{493BD0CA-C474-18DD-35EF-B27498837CE5}"/>
              </a:ext>
            </a:extLst>
          </p:cNvPr>
          <p:cNvSpPr txBox="1"/>
          <p:nvPr/>
        </p:nvSpPr>
        <p:spPr>
          <a:xfrm>
            <a:off x="9382069" y="4146115"/>
            <a:ext cx="776613" cy="707886"/>
          </a:xfrm>
          <a:prstGeom prst="rect">
            <a:avLst/>
          </a:prstGeom>
          <a:noFill/>
        </p:spPr>
        <p:txBody>
          <a:bodyPr wrap="square" rtlCol="0">
            <a:spAutoFit/>
          </a:bodyPr>
          <a:lstStyle/>
          <a:p>
            <a:r>
              <a:rPr lang="en-US" sz="4000" dirty="0"/>
              <a:t>🤣</a:t>
            </a:r>
          </a:p>
        </p:txBody>
      </p:sp>
    </p:spTree>
    <p:extLst>
      <p:ext uri="{BB962C8B-B14F-4D97-AF65-F5344CB8AC3E}">
        <p14:creationId xmlns:p14="http://schemas.microsoft.com/office/powerpoint/2010/main" val="4116653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38EBB-22B2-B9BD-B76C-F498570B9E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06279A-4FC8-AE22-22A0-11107D961D0A}"/>
              </a:ext>
            </a:extLst>
          </p:cNvPr>
          <p:cNvSpPr>
            <a:spLocks noGrp="1"/>
          </p:cNvSpPr>
          <p:nvPr>
            <p:ph type="ctrTitle"/>
          </p:nvPr>
        </p:nvSpPr>
        <p:spPr>
          <a:xfrm>
            <a:off x="1059250" y="834339"/>
            <a:ext cx="8410500" cy="611477"/>
          </a:xfrm>
        </p:spPr>
        <p:txBody>
          <a:bodyPr>
            <a:normAutofit fontScale="90000"/>
          </a:bodyPr>
          <a:lstStyle/>
          <a:p>
            <a:r>
              <a:rPr lang="en-US" dirty="0"/>
              <a:t>Defenses as a tradeoff space</a:t>
            </a:r>
          </a:p>
        </p:txBody>
      </p:sp>
      <p:sp>
        <p:nvSpPr>
          <p:cNvPr id="3" name="Text Placeholder 2">
            <a:extLst>
              <a:ext uri="{FF2B5EF4-FFF2-40B4-BE49-F238E27FC236}">
                <a16:creationId xmlns:a16="http://schemas.microsoft.com/office/drawing/2014/main" id="{FBE82A56-F3CA-6AD7-3011-0A4F27849E6B}"/>
              </a:ext>
            </a:extLst>
          </p:cNvPr>
          <p:cNvSpPr>
            <a:spLocks noGrp="1"/>
          </p:cNvSpPr>
          <p:nvPr>
            <p:ph type="body" idx="1"/>
          </p:nvPr>
        </p:nvSpPr>
        <p:spPr>
          <a:xfrm>
            <a:off x="1059250" y="1691640"/>
            <a:ext cx="9045300" cy="5166360"/>
          </a:xfrm>
        </p:spPr>
        <p:txBody>
          <a:bodyPr/>
          <a:lstStyle/>
          <a:p>
            <a:r>
              <a:rPr lang="en-US" sz="2000" dirty="0"/>
              <a:t>■ Goal: protect, detect, respond</a:t>
            </a:r>
          </a:p>
          <a:p>
            <a:r>
              <a:rPr lang="en-US" sz="2000" dirty="0"/>
              <a:t>■ Goal: reduce likelihood or impact</a:t>
            </a:r>
          </a:p>
          <a:p>
            <a:r>
              <a:rPr lang="en-US" sz="2000" dirty="0"/>
              <a:t>■ Simple to complex</a:t>
            </a:r>
          </a:p>
          <a:p>
            <a:r>
              <a:rPr lang="en-US" sz="2000" dirty="0"/>
              <a:t>■ Reliable or probabilistic</a:t>
            </a:r>
          </a:p>
          <a:p>
            <a:r>
              <a:rPr lang="en-US" sz="2000" dirty="0"/>
              <a:t>■ Strong or weak (passwords vs. auth apps)</a:t>
            </a:r>
          </a:p>
          <a:p>
            <a:r>
              <a:rPr lang="en-US" sz="2000" dirty="0"/>
              <a:t>■ Chess move or checkmate</a:t>
            </a:r>
          </a:p>
          <a:p>
            <a:r>
              <a:rPr lang="en-US" sz="2000" dirty="0"/>
              <a:t>■ Proven or innovative (and of course, disproven)</a:t>
            </a:r>
          </a:p>
          <a:p>
            <a:r>
              <a:rPr lang="en-US" sz="2000" dirty="0"/>
              <a:t>■ Fail open or closed</a:t>
            </a:r>
          </a:p>
          <a:p>
            <a:r>
              <a:rPr lang="en-US" sz="2000" dirty="0"/>
              <a:t>■ Build or buy</a:t>
            </a:r>
          </a:p>
          <a:p>
            <a:r>
              <a:rPr lang="en-US" sz="2000" dirty="0"/>
              <a:t>■ One or many</a:t>
            </a:r>
          </a:p>
          <a:p>
            <a:r>
              <a:rPr lang="en-US" sz="2000" dirty="0"/>
              <a:t>■ Automated or manual</a:t>
            </a:r>
          </a:p>
          <a:p>
            <a:r>
              <a:rPr lang="en-US" sz="2000" dirty="0"/>
              <a:t>■ Effort to design, implement, maintain, or operate</a:t>
            </a:r>
          </a:p>
          <a:p>
            <a:endParaRPr lang="en-US" sz="2800" dirty="0"/>
          </a:p>
        </p:txBody>
      </p:sp>
    </p:spTree>
    <p:extLst>
      <p:ext uri="{BB962C8B-B14F-4D97-AF65-F5344CB8AC3E}">
        <p14:creationId xmlns:p14="http://schemas.microsoft.com/office/powerpoint/2010/main" val="38544439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5475D-881C-9603-8316-3709E88A8CEE}"/>
              </a:ext>
            </a:extLst>
          </p:cNvPr>
          <p:cNvSpPr>
            <a:spLocks noGrp="1"/>
          </p:cNvSpPr>
          <p:nvPr>
            <p:ph type="ctrTitle"/>
          </p:nvPr>
        </p:nvSpPr>
        <p:spPr/>
        <p:txBody>
          <a:bodyPr>
            <a:normAutofit fontScale="90000"/>
          </a:bodyPr>
          <a:lstStyle/>
          <a:p>
            <a:r>
              <a:rPr lang="en-US" dirty="0"/>
              <a:t>More!</a:t>
            </a:r>
          </a:p>
        </p:txBody>
      </p:sp>
      <p:sp>
        <p:nvSpPr>
          <p:cNvPr id="3" name="Subtitle 2">
            <a:extLst>
              <a:ext uri="{FF2B5EF4-FFF2-40B4-BE49-F238E27FC236}">
                <a16:creationId xmlns:a16="http://schemas.microsoft.com/office/drawing/2014/main" id="{0AA6C2A5-358F-CD2A-4579-A2A0E5411AC8}"/>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4014736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56E2E-7D40-F715-05C3-315616C71F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AFD6A3-B150-1DFA-BA90-B289BC08FFC6}"/>
              </a:ext>
            </a:extLst>
          </p:cNvPr>
          <p:cNvSpPr>
            <a:spLocks noGrp="1"/>
          </p:cNvSpPr>
          <p:nvPr>
            <p:ph type="ctrTitle"/>
          </p:nvPr>
        </p:nvSpPr>
        <p:spPr>
          <a:xfrm>
            <a:off x="1059251" y="1542999"/>
            <a:ext cx="8410500" cy="611477"/>
          </a:xfrm>
        </p:spPr>
        <p:txBody>
          <a:bodyPr>
            <a:normAutofit fontScale="90000"/>
          </a:bodyPr>
          <a:lstStyle/>
          <a:p>
            <a:r>
              <a:rPr lang="en-US" dirty="0"/>
              <a:t>Scaling Threat Modeling (Ch 18)</a:t>
            </a:r>
          </a:p>
        </p:txBody>
      </p:sp>
      <p:sp>
        <p:nvSpPr>
          <p:cNvPr id="3" name="Text Placeholder 2">
            <a:extLst>
              <a:ext uri="{FF2B5EF4-FFF2-40B4-BE49-F238E27FC236}">
                <a16:creationId xmlns:a16="http://schemas.microsoft.com/office/drawing/2014/main" id="{5C81A6B1-6650-D2C9-A352-A9347DD0FF2D}"/>
              </a:ext>
            </a:extLst>
          </p:cNvPr>
          <p:cNvSpPr>
            <a:spLocks noGrp="1"/>
          </p:cNvSpPr>
          <p:nvPr>
            <p:ph type="body" idx="1"/>
          </p:nvPr>
        </p:nvSpPr>
        <p:spPr/>
        <p:txBody>
          <a:bodyPr/>
          <a:lstStyle/>
          <a:p>
            <a:r>
              <a:rPr lang="en-US" sz="2800" dirty="0"/>
              <a:t>New chapter goes from “threat model project”</a:t>
            </a:r>
          </a:p>
          <a:p>
            <a:r>
              <a:rPr lang="en-US" sz="2800" dirty="0"/>
              <a:t>to “threat model program”</a:t>
            </a:r>
          </a:p>
        </p:txBody>
      </p:sp>
    </p:spTree>
    <p:extLst>
      <p:ext uri="{BB962C8B-B14F-4D97-AF65-F5344CB8AC3E}">
        <p14:creationId xmlns:p14="http://schemas.microsoft.com/office/powerpoint/2010/main" val="2291700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13D63-C4EF-FD74-8ECF-DF6661A03E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CDD043-BC5E-956C-1887-2D434E169E86}"/>
              </a:ext>
            </a:extLst>
          </p:cNvPr>
          <p:cNvSpPr>
            <a:spLocks noGrp="1"/>
          </p:cNvSpPr>
          <p:nvPr>
            <p:ph type="ctrTitle"/>
          </p:nvPr>
        </p:nvSpPr>
        <p:spPr>
          <a:xfrm>
            <a:off x="1059251" y="1542999"/>
            <a:ext cx="8410500" cy="611477"/>
          </a:xfrm>
        </p:spPr>
        <p:txBody>
          <a:bodyPr>
            <a:normAutofit fontScale="90000"/>
          </a:bodyPr>
          <a:lstStyle/>
          <a:p>
            <a:r>
              <a:rPr lang="en-US" dirty="0"/>
              <a:t>Book details</a:t>
            </a:r>
          </a:p>
        </p:txBody>
      </p:sp>
      <p:sp>
        <p:nvSpPr>
          <p:cNvPr id="3" name="Text Placeholder 2">
            <a:extLst>
              <a:ext uri="{FF2B5EF4-FFF2-40B4-BE49-F238E27FC236}">
                <a16:creationId xmlns:a16="http://schemas.microsoft.com/office/drawing/2014/main" id="{B128C826-649E-F208-B607-74C53D59556E}"/>
              </a:ext>
            </a:extLst>
          </p:cNvPr>
          <p:cNvSpPr>
            <a:spLocks noGrp="1"/>
          </p:cNvSpPr>
          <p:nvPr>
            <p:ph type="body" idx="1"/>
          </p:nvPr>
        </p:nvSpPr>
        <p:spPr/>
        <p:txBody>
          <a:bodyPr/>
          <a:lstStyle/>
          <a:p>
            <a:r>
              <a:rPr lang="en-US" sz="2800" dirty="0"/>
              <a:t>Planned release February 2, 2027</a:t>
            </a:r>
          </a:p>
          <a:p>
            <a:r>
              <a:rPr lang="en-US" sz="2800" dirty="0"/>
              <a:t>	Print, </a:t>
            </a:r>
            <a:r>
              <a:rPr lang="en-US" sz="2800" dirty="0" err="1"/>
              <a:t>ebook</a:t>
            </a:r>
            <a:endParaRPr lang="en-US" sz="2800" dirty="0"/>
          </a:p>
          <a:p>
            <a:r>
              <a:rPr lang="en-US" sz="2800" dirty="0"/>
              <a:t>“Wherever fine books are sold”</a:t>
            </a:r>
          </a:p>
          <a:p>
            <a:r>
              <a:rPr lang="en-US" sz="2800" dirty="0"/>
              <a:t>Audiobook from Recorded Books</a:t>
            </a:r>
          </a:p>
          <a:p>
            <a:r>
              <a:rPr lang="en-US" sz="2800" dirty="0"/>
              <a:t>	Audible, Spotify, Apple Books, Libby, hoopla digital...</a:t>
            </a:r>
          </a:p>
          <a:p>
            <a:r>
              <a:rPr lang="en-US" sz="2800" dirty="0" err="1"/>
              <a:t>Threatmodelingbook.com</a:t>
            </a:r>
            <a:r>
              <a:rPr lang="en-US" sz="2800" dirty="0"/>
              <a:t> </a:t>
            </a:r>
          </a:p>
        </p:txBody>
      </p:sp>
    </p:spTree>
    <p:extLst>
      <p:ext uri="{BB962C8B-B14F-4D97-AF65-F5344CB8AC3E}">
        <p14:creationId xmlns:p14="http://schemas.microsoft.com/office/powerpoint/2010/main" val="3076521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CAEE5-0277-2937-B914-E6C95835B9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7A8809-D4C8-AE23-D2ED-9F5A90AF3260}"/>
              </a:ext>
            </a:extLst>
          </p:cNvPr>
          <p:cNvSpPr>
            <a:spLocks noGrp="1"/>
          </p:cNvSpPr>
          <p:nvPr>
            <p:ph type="ctrTitle"/>
          </p:nvPr>
        </p:nvSpPr>
        <p:spPr>
          <a:xfrm>
            <a:off x="1059251" y="1542999"/>
            <a:ext cx="8410500" cy="611477"/>
          </a:xfrm>
        </p:spPr>
        <p:txBody>
          <a:bodyPr>
            <a:normAutofit fontScale="90000"/>
          </a:bodyPr>
          <a:lstStyle/>
          <a:p>
            <a:r>
              <a:rPr lang="en-US" dirty="0"/>
              <a:t>Book tour plan</a:t>
            </a:r>
          </a:p>
        </p:txBody>
      </p:sp>
      <p:sp>
        <p:nvSpPr>
          <p:cNvPr id="3" name="Text Placeholder 2">
            <a:extLst>
              <a:ext uri="{FF2B5EF4-FFF2-40B4-BE49-F238E27FC236}">
                <a16:creationId xmlns:a16="http://schemas.microsoft.com/office/drawing/2014/main" id="{2A742B87-1911-F07B-02BA-DE65B75E529E}"/>
              </a:ext>
            </a:extLst>
          </p:cNvPr>
          <p:cNvSpPr>
            <a:spLocks noGrp="1"/>
          </p:cNvSpPr>
          <p:nvPr>
            <p:ph type="body" idx="1"/>
          </p:nvPr>
        </p:nvSpPr>
        <p:spPr>
          <a:xfrm>
            <a:off x="1059250" y="2424550"/>
            <a:ext cx="9753530" cy="3304500"/>
          </a:xfrm>
        </p:spPr>
        <p:txBody>
          <a:bodyPr/>
          <a:lstStyle/>
          <a:p>
            <a:r>
              <a:rPr lang="en-US" sz="2800" dirty="0"/>
              <a:t>Planned release February 2, 2027</a:t>
            </a:r>
          </a:p>
          <a:p>
            <a:r>
              <a:rPr lang="en-US" sz="2800" dirty="0"/>
              <a:t>US tour being planned</a:t>
            </a:r>
          </a:p>
          <a:p>
            <a:r>
              <a:rPr lang="en-US" sz="2800" dirty="0"/>
              <a:t>	Corporate</a:t>
            </a:r>
          </a:p>
          <a:p>
            <a:r>
              <a:rPr lang="en-US" sz="2800" dirty="0"/>
              <a:t>	Non-profits</a:t>
            </a:r>
          </a:p>
          <a:p>
            <a:r>
              <a:rPr lang="en-US" sz="2800" dirty="0"/>
              <a:t>Advanced copies: Looking for reviewers (with platforms)</a:t>
            </a:r>
          </a:p>
          <a:p>
            <a:r>
              <a:rPr lang="en-US" sz="2800" dirty="0"/>
              <a:t>Get in touch! (</a:t>
            </a:r>
            <a:r>
              <a:rPr lang="en-US" sz="2800" dirty="0" err="1"/>
              <a:t>info@shostack.org</a:t>
            </a:r>
            <a:r>
              <a:rPr lang="en-US" sz="2800" dirty="0"/>
              <a:t>)</a:t>
            </a:r>
          </a:p>
        </p:txBody>
      </p:sp>
    </p:spTree>
    <p:extLst>
      <p:ext uri="{BB962C8B-B14F-4D97-AF65-F5344CB8AC3E}">
        <p14:creationId xmlns:p14="http://schemas.microsoft.com/office/powerpoint/2010/main" val="2918040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40B0E-26D4-EF69-D724-27C5C80815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F10521-51D9-CB02-E612-8BDD1DF2BA67}"/>
              </a:ext>
            </a:extLst>
          </p:cNvPr>
          <p:cNvSpPr>
            <a:spLocks noGrp="1"/>
          </p:cNvSpPr>
          <p:nvPr>
            <p:ph type="ctrTitle"/>
          </p:nvPr>
        </p:nvSpPr>
        <p:spPr/>
        <p:txBody>
          <a:bodyPr>
            <a:normAutofit fontScale="90000"/>
          </a:bodyPr>
          <a:lstStyle/>
          <a:p>
            <a:r>
              <a:rPr lang="en-US" dirty="0"/>
              <a:t>Thank you!</a:t>
            </a:r>
          </a:p>
        </p:txBody>
      </p:sp>
      <p:sp>
        <p:nvSpPr>
          <p:cNvPr id="3" name="Subtitle 2">
            <a:extLst>
              <a:ext uri="{FF2B5EF4-FFF2-40B4-BE49-F238E27FC236}">
                <a16:creationId xmlns:a16="http://schemas.microsoft.com/office/drawing/2014/main" id="{4AA8145E-D170-A55D-AA20-B9A893FC3F3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708323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A3839-97BC-0B59-A704-54F23B8CCAD6}"/>
              </a:ext>
            </a:extLst>
          </p:cNvPr>
          <p:cNvSpPr>
            <a:spLocks noGrp="1"/>
          </p:cNvSpPr>
          <p:nvPr>
            <p:ph type="ctrTitle"/>
          </p:nvPr>
        </p:nvSpPr>
        <p:spPr/>
        <p:txBody>
          <a:bodyPr>
            <a:normAutofit fontScale="90000"/>
          </a:bodyPr>
          <a:lstStyle/>
          <a:p>
            <a:r>
              <a:rPr lang="en-US" dirty="0"/>
              <a:t>Questions?</a:t>
            </a:r>
          </a:p>
        </p:txBody>
      </p:sp>
      <p:sp>
        <p:nvSpPr>
          <p:cNvPr id="3" name="Text Placeholder 2">
            <a:extLst>
              <a:ext uri="{FF2B5EF4-FFF2-40B4-BE49-F238E27FC236}">
                <a16:creationId xmlns:a16="http://schemas.microsoft.com/office/drawing/2014/main" id="{52DF1757-FEEC-CF2C-236E-2DC52E1161B2}"/>
              </a:ext>
            </a:extLst>
          </p:cNvPr>
          <p:cNvSpPr>
            <a:spLocks noGrp="1"/>
          </p:cNvSpPr>
          <p:nvPr>
            <p:ph type="body" idx="1"/>
          </p:nvPr>
        </p:nvSpPr>
        <p:spPr>
          <a:xfrm>
            <a:off x="1059250" y="2424550"/>
            <a:ext cx="6038780" cy="2776100"/>
          </a:xfrm>
        </p:spPr>
        <p:txBody>
          <a:bodyPr/>
          <a:lstStyle/>
          <a:p>
            <a:endParaRPr lang="en-US" dirty="0"/>
          </a:p>
        </p:txBody>
      </p:sp>
      <p:pic>
        <p:nvPicPr>
          <p:cNvPr id="5" name="Picture 4">
            <a:extLst>
              <a:ext uri="{FF2B5EF4-FFF2-40B4-BE49-F238E27FC236}">
                <a16:creationId xmlns:a16="http://schemas.microsoft.com/office/drawing/2014/main" id="{64C534A5-9A54-6019-8BE9-157EB9E01288}"/>
              </a:ext>
            </a:extLst>
          </p:cNvPr>
          <p:cNvPicPr>
            <a:picLocks noChangeAspect="1"/>
          </p:cNvPicPr>
          <p:nvPr/>
        </p:nvPicPr>
        <p:blipFill>
          <a:blip r:embed="rId2"/>
          <a:stretch>
            <a:fillRect/>
          </a:stretch>
        </p:blipFill>
        <p:spPr>
          <a:xfrm>
            <a:off x="7354570" y="1543000"/>
            <a:ext cx="3632200" cy="3556000"/>
          </a:xfrm>
          <a:prstGeom prst="rect">
            <a:avLst/>
          </a:prstGeom>
        </p:spPr>
      </p:pic>
      <p:sp>
        <p:nvSpPr>
          <p:cNvPr id="6" name="TextBox 5">
            <a:extLst>
              <a:ext uri="{FF2B5EF4-FFF2-40B4-BE49-F238E27FC236}">
                <a16:creationId xmlns:a16="http://schemas.microsoft.com/office/drawing/2014/main" id="{42071945-FE9B-BC8F-5D9C-EA0CFA173A62}"/>
              </a:ext>
            </a:extLst>
          </p:cNvPr>
          <p:cNvSpPr txBox="1"/>
          <p:nvPr/>
        </p:nvSpPr>
        <p:spPr>
          <a:xfrm>
            <a:off x="7354570" y="1235223"/>
            <a:ext cx="2202847" cy="307777"/>
          </a:xfrm>
          <a:prstGeom prst="rect">
            <a:avLst/>
          </a:prstGeom>
          <a:noFill/>
        </p:spPr>
        <p:txBody>
          <a:bodyPr wrap="none" rtlCol="0">
            <a:spAutoFit/>
          </a:bodyPr>
          <a:lstStyle/>
          <a:p>
            <a:r>
              <a:rPr lang="en-US" dirty="0" err="1"/>
              <a:t>Threatmodelingbook.com</a:t>
            </a:r>
            <a:endParaRPr lang="en-US" dirty="0"/>
          </a:p>
        </p:txBody>
      </p:sp>
    </p:spTree>
    <p:extLst>
      <p:ext uri="{BB962C8B-B14F-4D97-AF65-F5344CB8AC3E}">
        <p14:creationId xmlns:p14="http://schemas.microsoft.com/office/powerpoint/2010/main" val="389026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839C9-0064-95D9-33AE-C550BD828F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B85734-1DB5-3DF5-7818-4123C3E60F83}"/>
              </a:ext>
            </a:extLst>
          </p:cNvPr>
          <p:cNvSpPr>
            <a:spLocks noGrp="1"/>
          </p:cNvSpPr>
          <p:nvPr>
            <p:ph type="title"/>
          </p:nvPr>
        </p:nvSpPr>
        <p:spPr/>
        <p:txBody>
          <a:bodyPr/>
          <a:lstStyle/>
          <a:p>
            <a:r>
              <a:rPr lang="en-US" dirty="0"/>
              <a:t>Shostack + Associates</a:t>
            </a:r>
          </a:p>
        </p:txBody>
      </p:sp>
      <p:sp>
        <p:nvSpPr>
          <p:cNvPr id="3" name="Text Placeholder 2">
            <a:extLst>
              <a:ext uri="{FF2B5EF4-FFF2-40B4-BE49-F238E27FC236}">
                <a16:creationId xmlns:a16="http://schemas.microsoft.com/office/drawing/2014/main" id="{7609F6AC-3197-3898-485D-5474F7A77108}"/>
              </a:ext>
            </a:extLst>
          </p:cNvPr>
          <p:cNvSpPr>
            <a:spLocks noGrp="1"/>
          </p:cNvSpPr>
          <p:nvPr>
            <p:ph type="body" idx="1"/>
          </p:nvPr>
        </p:nvSpPr>
        <p:spPr/>
        <p:txBody>
          <a:bodyPr>
            <a:normAutofit/>
          </a:bodyPr>
          <a:lstStyle/>
          <a:p>
            <a:r>
              <a:rPr lang="en-US" sz="2800" dirty="0">
                <a:solidFill>
                  <a:srgbClr val="5252A4"/>
                </a:solidFill>
              </a:rPr>
              <a:t>Don’t just understand security. </a:t>
            </a:r>
          </a:p>
          <a:p>
            <a:r>
              <a:rPr lang="en-US" sz="2800" dirty="0">
                <a:solidFill>
                  <a:srgbClr val="5252A4"/>
                </a:solidFill>
              </a:rPr>
              <a:t>Build it in.</a:t>
            </a:r>
          </a:p>
        </p:txBody>
      </p:sp>
      <p:sp>
        <p:nvSpPr>
          <p:cNvPr id="4" name="Text Placeholder 2">
            <a:extLst>
              <a:ext uri="{FF2B5EF4-FFF2-40B4-BE49-F238E27FC236}">
                <a16:creationId xmlns:a16="http://schemas.microsoft.com/office/drawing/2014/main" id="{3D84C0FF-F4BD-3719-6D32-5021C506419E}"/>
              </a:ext>
            </a:extLst>
          </p:cNvPr>
          <p:cNvSpPr txBox="1">
            <a:spLocks/>
          </p:cNvSpPr>
          <p:nvPr/>
        </p:nvSpPr>
        <p:spPr>
          <a:xfrm>
            <a:off x="831850" y="2007476"/>
            <a:ext cx="10515600" cy="2554999"/>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tx1">
                    <a:tint val="75000"/>
                  </a:schemeClr>
                </a:solidFill>
                <a:latin typeface="Sarabun" pitchFamily="2" charset="-34"/>
                <a:ea typeface="+mn-ea"/>
                <a:cs typeface="Sarabun" pitchFamily="2" charset="-34"/>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tint val="75000"/>
                  </a:schemeClr>
                </a:solidFill>
                <a:latin typeface="Sarabun" pitchFamily="2" charset="-34"/>
                <a:ea typeface="+mn-ea"/>
                <a:cs typeface="Sarabun" pitchFamily="2" charset="-34"/>
              </a:defRPr>
            </a:lvl2pPr>
            <a:lvl3pPr marL="914400" indent="0" algn="l" defTabSz="914400" rtl="0" eaLnBrk="1" latinLnBrk="0" hangingPunct="1">
              <a:lnSpc>
                <a:spcPct val="100000"/>
              </a:lnSpc>
              <a:spcBef>
                <a:spcPts val="500"/>
              </a:spcBef>
              <a:buFont typeface="Arial" panose="020B0604020202020204" pitchFamily="34" charset="0"/>
              <a:buNone/>
              <a:defRPr sz="1800" kern="1200">
                <a:solidFill>
                  <a:schemeClr val="tx1">
                    <a:tint val="75000"/>
                  </a:schemeClr>
                </a:solidFill>
                <a:latin typeface="Sarabun" pitchFamily="2" charset="-34"/>
                <a:ea typeface="+mn-ea"/>
                <a:cs typeface="Sarabun" pitchFamily="2" charset="-34"/>
              </a:defRPr>
            </a:lvl3pPr>
            <a:lvl4pPr marL="1371600" indent="0" algn="l" defTabSz="914400" rtl="0" eaLnBrk="1" latinLnBrk="0" hangingPunct="1">
              <a:lnSpc>
                <a:spcPct val="100000"/>
              </a:lnSpc>
              <a:spcBef>
                <a:spcPts val="500"/>
              </a:spcBef>
              <a:buFont typeface="Arial" panose="020B0604020202020204" pitchFamily="34" charset="0"/>
              <a:buNone/>
              <a:defRPr sz="1600" kern="1200">
                <a:solidFill>
                  <a:schemeClr val="tx1">
                    <a:tint val="75000"/>
                  </a:schemeClr>
                </a:solidFill>
                <a:latin typeface="Sarabun" pitchFamily="2" charset="-34"/>
                <a:ea typeface="+mn-ea"/>
                <a:cs typeface="Sarabun" pitchFamily="2" charset="-34"/>
              </a:defRPr>
            </a:lvl4pPr>
            <a:lvl5pPr marL="1828800" indent="0" algn="l" defTabSz="914400" rtl="0" eaLnBrk="1" latinLnBrk="0" hangingPunct="1">
              <a:lnSpc>
                <a:spcPct val="100000"/>
              </a:lnSpc>
              <a:spcBef>
                <a:spcPts val="500"/>
              </a:spcBef>
              <a:buFont typeface="Arial" panose="020B0604020202020204" pitchFamily="34" charset="0"/>
              <a:buNone/>
              <a:defRPr sz="1600" kern="1200">
                <a:solidFill>
                  <a:schemeClr val="tx1">
                    <a:tint val="75000"/>
                  </a:schemeClr>
                </a:solidFill>
                <a:latin typeface="Sarabun" pitchFamily="2" charset="-34"/>
                <a:ea typeface="+mn-ea"/>
                <a:cs typeface="Sarabun" pitchFamily="2" charset="-34"/>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800" dirty="0">
                <a:solidFill>
                  <a:schemeClr val="tx1"/>
                </a:solidFill>
              </a:rPr>
              <a:t>Supporting Materials</a:t>
            </a:r>
          </a:p>
        </p:txBody>
      </p:sp>
    </p:spTree>
    <p:extLst>
      <p:ext uri="{BB962C8B-B14F-4D97-AF65-F5344CB8AC3E}">
        <p14:creationId xmlns:p14="http://schemas.microsoft.com/office/powerpoint/2010/main" val="1816758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F45FE-7614-6AD7-32BE-A66F771D08DA}"/>
              </a:ext>
            </a:extLst>
          </p:cNvPr>
          <p:cNvSpPr>
            <a:spLocks noGrp="1"/>
          </p:cNvSpPr>
          <p:nvPr>
            <p:ph type="title"/>
          </p:nvPr>
        </p:nvSpPr>
        <p:spPr>
          <a:xfrm>
            <a:off x="581891" y="165810"/>
            <a:ext cx="10515600" cy="1325700"/>
          </a:xfrm>
        </p:spPr>
        <p:txBody>
          <a:bodyPr/>
          <a:lstStyle/>
          <a:p>
            <a:r>
              <a:rPr lang="en-US" dirty="0"/>
              <a:t>Free resources </a:t>
            </a:r>
          </a:p>
        </p:txBody>
      </p:sp>
      <p:sp>
        <p:nvSpPr>
          <p:cNvPr id="4" name="Content Placeholder 2">
            <a:extLst>
              <a:ext uri="{FF2B5EF4-FFF2-40B4-BE49-F238E27FC236}">
                <a16:creationId xmlns:a16="http://schemas.microsoft.com/office/drawing/2014/main" id="{2DD72B6B-3E32-8E2A-BB8E-A87C00872CD2}"/>
              </a:ext>
            </a:extLst>
          </p:cNvPr>
          <p:cNvSpPr txBox="1">
            <a:spLocks/>
          </p:cNvSpPr>
          <p:nvPr/>
        </p:nvSpPr>
        <p:spPr>
          <a:xfrm>
            <a:off x="976903" y="1887217"/>
            <a:ext cx="6511322" cy="3829049"/>
          </a:xfrm>
          <a:prstGeom prst="rect">
            <a:avLst/>
          </a:prstGeom>
        </p:spPr>
        <p:txBody>
          <a:bodyPr vert="horz" lIns="91440" tIns="45720" rIns="91440" bIns="45720" rtlCol="0">
            <a:normAutofit/>
          </a:bodyPr>
          <a:lstStyle>
            <a:lvl1pPr marL="228579" indent="-228579" algn="l" defTabSz="914317" rtl="0" eaLnBrk="1" latinLnBrk="0" hangingPunct="1">
              <a:lnSpc>
                <a:spcPct val="90000"/>
              </a:lnSpc>
              <a:spcBef>
                <a:spcPts val="1500"/>
              </a:spcBef>
              <a:buFont typeface="Arial" panose="020B0604020202020204" pitchFamily="34" charset="0"/>
              <a:buChar char="•"/>
              <a:defRPr sz="3200" b="0" i="0" kern="1200" baseline="0">
                <a:solidFill>
                  <a:schemeClr val="tx1"/>
                </a:solidFill>
                <a:latin typeface="Sarabun Light" pitchFamily="2" charset="-34"/>
                <a:ea typeface="+mn-ea"/>
                <a:cs typeface="Sarabun Light" pitchFamily="2" charset="-34"/>
              </a:defRPr>
            </a:lvl1pPr>
            <a:lvl2pPr marL="685737" indent="-320019" algn="l" defTabSz="914317" rtl="0" eaLnBrk="1" latinLnBrk="0" hangingPunct="1">
              <a:lnSpc>
                <a:spcPct val="90000"/>
              </a:lnSpc>
              <a:spcBef>
                <a:spcPts val="800"/>
              </a:spcBef>
              <a:buSzPct val="50000"/>
              <a:buFontTx/>
              <a:buBlip>
                <a:blip r:embed="rId2"/>
              </a:buBlip>
              <a:defRPr sz="2799" b="0" i="0" kern="1200" baseline="0">
                <a:solidFill>
                  <a:schemeClr val="tx1"/>
                </a:solidFill>
                <a:latin typeface="Sarabun Light" pitchFamily="2" charset="-34"/>
                <a:ea typeface="+mn-ea"/>
                <a:cs typeface="Sarabun Light" pitchFamily="2" charset="-34"/>
              </a:defRPr>
            </a:lvl2pPr>
            <a:lvl3pPr marL="1142896" indent="-320019" algn="l" defTabSz="914317" rtl="0" eaLnBrk="1" latinLnBrk="0" hangingPunct="1">
              <a:lnSpc>
                <a:spcPct val="90000"/>
              </a:lnSpc>
              <a:spcBef>
                <a:spcPts val="500"/>
              </a:spcBef>
              <a:buFont typeface="Courier New" panose="02070309020205020404" pitchFamily="49" charset="0"/>
              <a:buChar char="o"/>
              <a:defRPr sz="2400" b="0" i="0" kern="1200" baseline="0">
                <a:solidFill>
                  <a:schemeClr val="tx1"/>
                </a:solidFill>
                <a:latin typeface="Sarabun Light" pitchFamily="2" charset="-34"/>
                <a:ea typeface="+mn-ea"/>
                <a:cs typeface="Sarabun Light" pitchFamily="2" charset="-34"/>
              </a:defRPr>
            </a:lvl3pPr>
            <a:lvl4pPr marL="1600054" indent="-228579" algn="l" defTabSz="914317" rtl="0" eaLnBrk="1" latinLnBrk="0" hangingPunct="1">
              <a:lnSpc>
                <a:spcPct val="90000"/>
              </a:lnSpc>
              <a:spcBef>
                <a:spcPts val="500"/>
              </a:spcBef>
              <a:buFont typeface="Arial" panose="020B0604020202020204" pitchFamily="34" charset="0"/>
              <a:buChar char="•"/>
              <a:defRPr sz="2000" b="0" i="0" kern="1200" baseline="0">
                <a:solidFill>
                  <a:schemeClr val="tx1"/>
                </a:solidFill>
                <a:latin typeface="Sarabun Light" pitchFamily="2" charset="-34"/>
                <a:ea typeface="+mn-ea"/>
                <a:cs typeface="Sarabun Light" pitchFamily="2" charset="-34"/>
              </a:defRPr>
            </a:lvl4pPr>
            <a:lvl5pPr marL="2057213" indent="-228579" algn="l" defTabSz="914317" rtl="0" eaLnBrk="1" latinLnBrk="0" hangingPunct="1">
              <a:lnSpc>
                <a:spcPct val="90000"/>
              </a:lnSpc>
              <a:spcBef>
                <a:spcPts val="500"/>
              </a:spcBef>
              <a:buFont typeface="Arial" panose="020B0604020202020204" pitchFamily="34" charset="0"/>
              <a:buChar char="•"/>
              <a:defRPr sz="1800" b="0" i="0" kern="1200" baseline="0">
                <a:solidFill>
                  <a:schemeClr val="tx1"/>
                </a:solidFill>
                <a:latin typeface="Sarabun Light" pitchFamily="2" charset="-34"/>
                <a:ea typeface="+mn-ea"/>
                <a:cs typeface="Sarabun Light" pitchFamily="2" charset="-34"/>
              </a:defRPr>
            </a:lvl5pPr>
            <a:lvl6pPr marL="2514371" indent="-228579" algn="l" defTabSz="9143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29" indent="-228579" algn="l" defTabSz="9143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88" indent="-228579" algn="l" defTabSz="9143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46" indent="-228579" algn="l" defTabSz="9143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hlinkClick r:id="rId3"/>
              </a:rPr>
              <a:t>shostack.org/resources</a:t>
            </a:r>
            <a:endParaRPr lang="en-US"/>
          </a:p>
          <a:p>
            <a:r>
              <a:rPr lang="en-US" err="1">
                <a:hlinkClick r:id="rId4"/>
              </a:rPr>
              <a:t>shostack.org</a:t>
            </a:r>
            <a:r>
              <a:rPr lang="en-US">
                <a:hlinkClick r:id="rId4"/>
              </a:rPr>
              <a:t>/blog</a:t>
            </a:r>
            <a:endParaRPr lang="en-US"/>
          </a:p>
          <a:p>
            <a:r>
              <a:rPr lang="en-US">
                <a:hlinkClick r:id="rId5"/>
              </a:rPr>
              <a:t>youtube.com/c/Shostack</a:t>
            </a:r>
            <a:endParaRPr lang="en-US"/>
          </a:p>
          <a:p>
            <a:endParaRPr lang="en-US"/>
          </a:p>
          <a:p>
            <a:r>
              <a:rPr lang="en-US"/>
              <a:t>Books</a:t>
            </a:r>
            <a:r>
              <a:rPr lang="en-US" sz="2800"/>
              <a:t> (</a:t>
            </a:r>
            <a:r>
              <a:rPr lang="en-US" sz="2800">
                <a:hlinkClick r:id="rId6"/>
              </a:rPr>
              <a:t>Threat Modeling</a:t>
            </a:r>
            <a:r>
              <a:rPr lang="en-US" sz="2800"/>
              <a:t>; </a:t>
            </a:r>
            <a:r>
              <a:rPr lang="en-US" sz="2800">
                <a:hlinkClick r:id="rId7"/>
              </a:rPr>
              <a:t>Threats</a:t>
            </a:r>
            <a:r>
              <a:rPr lang="en-US" sz="2800"/>
              <a:t>)</a:t>
            </a:r>
          </a:p>
          <a:p>
            <a:r>
              <a:rPr lang="en-US" err="1">
                <a:hlinkClick r:id="rId8"/>
              </a:rPr>
              <a:t>Linkedin</a:t>
            </a:r>
            <a:r>
              <a:rPr lang="en-US">
                <a:hlinkClick r:id="rId8"/>
              </a:rPr>
              <a:t> Learning</a:t>
            </a:r>
            <a:endParaRPr lang="en-US"/>
          </a:p>
        </p:txBody>
      </p:sp>
      <p:pic>
        <p:nvPicPr>
          <p:cNvPr id="5" name="Picture 1" descr="src/images/5-75-books.png">
            <a:extLst>
              <a:ext uri="{FF2B5EF4-FFF2-40B4-BE49-F238E27FC236}">
                <a16:creationId xmlns:a16="http://schemas.microsoft.com/office/drawing/2014/main" id="{5EAC84E8-ADE1-F09D-8F19-67C4E445FB5C}"/>
              </a:ext>
            </a:extLst>
          </p:cNvPr>
          <p:cNvPicPr>
            <a:picLocks noGrp="1" noChangeAspect="1"/>
          </p:cNvPicPr>
          <p:nvPr/>
        </p:nvPicPr>
        <p:blipFill>
          <a:blip r:embed="rId9"/>
          <a:stretch>
            <a:fillRect/>
          </a:stretch>
        </p:blipFill>
        <p:spPr bwMode="auto">
          <a:xfrm>
            <a:off x="7701969" y="2468242"/>
            <a:ext cx="4038600" cy="2667000"/>
          </a:xfrm>
          <a:prstGeom prst="rect">
            <a:avLst/>
          </a:prstGeom>
          <a:noFill/>
          <a:ln w="9525">
            <a:noFill/>
            <a:headEnd/>
            <a:tailEnd/>
          </a:ln>
        </p:spPr>
      </p:pic>
      <p:cxnSp>
        <p:nvCxnSpPr>
          <p:cNvPr id="6" name="Straight Connector 5">
            <a:extLst>
              <a:ext uri="{FF2B5EF4-FFF2-40B4-BE49-F238E27FC236}">
                <a16:creationId xmlns:a16="http://schemas.microsoft.com/office/drawing/2014/main" id="{41B158AF-5A11-AFC7-7B0B-8566B8D30450}"/>
              </a:ext>
            </a:extLst>
          </p:cNvPr>
          <p:cNvCxnSpPr>
            <a:cxnSpLocks/>
          </p:cNvCxnSpPr>
          <p:nvPr/>
        </p:nvCxnSpPr>
        <p:spPr>
          <a:xfrm>
            <a:off x="1190647" y="4155399"/>
            <a:ext cx="4497231" cy="0"/>
          </a:xfrm>
          <a:prstGeom prst="line">
            <a:avLst/>
          </a:prstGeom>
          <a:ln w="38100">
            <a:solidFill>
              <a:srgbClr val="7EC35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4BD66C4-9F71-6854-53D0-C1B37A071D71}"/>
              </a:ext>
            </a:extLst>
          </p:cNvPr>
          <p:cNvSpPr txBox="1"/>
          <p:nvPr/>
        </p:nvSpPr>
        <p:spPr>
          <a:xfrm>
            <a:off x="1190647" y="5716266"/>
            <a:ext cx="9906844" cy="584775"/>
          </a:xfrm>
          <a:prstGeom prst="rect">
            <a:avLst/>
          </a:prstGeom>
          <a:noFill/>
        </p:spPr>
        <p:txBody>
          <a:bodyPr wrap="square" rtlCol="0">
            <a:spAutoFit/>
          </a:bodyPr>
          <a:lstStyle/>
          <a:p>
            <a:r>
              <a:rPr lang="en-US" sz="1600">
                <a:solidFill>
                  <a:schemeClr val="bg1">
                    <a:lumMod val="65000"/>
                  </a:schemeClr>
                </a:solidFill>
                <a:latin typeface="Sarabun" pitchFamily="2" charset="-34"/>
                <a:cs typeface="Sarabun" pitchFamily="2" charset="-34"/>
              </a:rPr>
              <a:t>* Books free at your library/various subscriptions; </a:t>
            </a:r>
          </a:p>
          <a:p>
            <a:r>
              <a:rPr lang="en-US" sz="1600" err="1">
                <a:solidFill>
                  <a:schemeClr val="bg1">
                    <a:lumMod val="65000"/>
                  </a:schemeClr>
                </a:solidFill>
                <a:latin typeface="Sarabun" pitchFamily="2" charset="-34"/>
                <a:cs typeface="Sarabun" pitchFamily="2" charset="-34"/>
              </a:rPr>
              <a:t>Linkedin</a:t>
            </a:r>
            <a:r>
              <a:rPr lang="en-US" sz="1600">
                <a:solidFill>
                  <a:schemeClr val="bg1">
                    <a:lumMod val="65000"/>
                  </a:schemeClr>
                </a:solidFill>
                <a:latin typeface="Sarabun" pitchFamily="2" charset="-34"/>
                <a:cs typeface="Sarabun" pitchFamily="2" charset="-34"/>
              </a:rPr>
              <a:t> Learning via many employers</a:t>
            </a:r>
          </a:p>
        </p:txBody>
      </p:sp>
      <p:sp>
        <p:nvSpPr>
          <p:cNvPr id="3" name="Rectangle 2">
            <a:hlinkClick r:id="rId7"/>
            <a:extLst>
              <a:ext uri="{FF2B5EF4-FFF2-40B4-BE49-F238E27FC236}">
                <a16:creationId xmlns:a16="http://schemas.microsoft.com/office/drawing/2014/main" id="{F46C552E-B022-21DB-7698-3D36339F31D2}"/>
              </a:ext>
            </a:extLst>
          </p:cNvPr>
          <p:cNvSpPr/>
          <p:nvPr/>
        </p:nvSpPr>
        <p:spPr>
          <a:xfrm>
            <a:off x="9964882" y="2897387"/>
            <a:ext cx="2005445" cy="27448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hlinkClick r:id="rId6"/>
            <a:extLst>
              <a:ext uri="{FF2B5EF4-FFF2-40B4-BE49-F238E27FC236}">
                <a16:creationId xmlns:a16="http://schemas.microsoft.com/office/drawing/2014/main" id="{1F127B2C-38DE-6F9B-72F5-E7B48353C210}"/>
              </a:ext>
            </a:extLst>
          </p:cNvPr>
          <p:cNvSpPr/>
          <p:nvPr/>
        </p:nvSpPr>
        <p:spPr>
          <a:xfrm>
            <a:off x="8290135" y="514778"/>
            <a:ext cx="2005445" cy="27448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6387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AA06A-FAAF-9F00-46AE-EA8C4CC4AAD1}"/>
              </a:ext>
            </a:extLst>
          </p:cNvPr>
          <p:cNvSpPr>
            <a:spLocks noGrp="1"/>
          </p:cNvSpPr>
          <p:nvPr>
            <p:ph type="title"/>
          </p:nvPr>
        </p:nvSpPr>
        <p:spPr>
          <a:xfrm>
            <a:off x="609600" y="177526"/>
            <a:ext cx="10515600" cy="1325700"/>
          </a:xfrm>
        </p:spPr>
        <p:txBody>
          <a:bodyPr/>
          <a:lstStyle/>
          <a:p>
            <a:r>
              <a:rPr lang="en-US" dirty="0"/>
              <a:t>Commercial offerings</a:t>
            </a:r>
          </a:p>
        </p:txBody>
      </p:sp>
      <p:sp>
        <p:nvSpPr>
          <p:cNvPr id="3" name="Content Placeholder 2">
            <a:extLst>
              <a:ext uri="{FF2B5EF4-FFF2-40B4-BE49-F238E27FC236}">
                <a16:creationId xmlns:a16="http://schemas.microsoft.com/office/drawing/2014/main" id="{B67D0FCB-30C5-6CAF-23F2-C21D78C55820}"/>
              </a:ext>
            </a:extLst>
          </p:cNvPr>
          <p:cNvSpPr>
            <a:spLocks noGrp="1"/>
          </p:cNvSpPr>
          <p:nvPr>
            <p:ph idx="1"/>
          </p:nvPr>
        </p:nvSpPr>
        <p:spPr>
          <a:xfrm>
            <a:off x="964560" y="1821315"/>
            <a:ext cx="11227440" cy="4351338"/>
          </a:xfrm>
        </p:spPr>
        <p:txBody>
          <a:bodyPr>
            <a:normAutofit/>
          </a:bodyPr>
          <a:lstStyle/>
          <a:p>
            <a:r>
              <a:rPr lang="en-US" dirty="0">
                <a:solidFill>
                  <a:srgbClr val="5252A4"/>
                </a:solidFill>
              </a:rPr>
              <a:t>Training</a:t>
            </a:r>
          </a:p>
          <a:p>
            <a:pPr lvl="1"/>
            <a:r>
              <a:rPr lang="en-US" dirty="0"/>
              <a:t>From under an hour to multi-day</a:t>
            </a:r>
          </a:p>
          <a:p>
            <a:pPr lvl="1"/>
            <a:r>
              <a:rPr lang="en-US" dirty="0"/>
              <a:t>Live instruction or computer-based</a:t>
            </a:r>
          </a:p>
          <a:p>
            <a:pPr lvl="1"/>
            <a:r>
              <a:rPr lang="en-US" dirty="0"/>
              <a:t>In person or distributed</a:t>
            </a:r>
          </a:p>
          <a:p>
            <a:pPr lvl="1"/>
            <a:r>
              <a:rPr lang="en-US" dirty="0"/>
              <a:t>Private corporate courses</a:t>
            </a:r>
          </a:p>
          <a:p>
            <a:r>
              <a:rPr lang="en-US" dirty="0">
                <a:solidFill>
                  <a:srgbClr val="5252A4"/>
                </a:solidFill>
              </a:rPr>
              <a:t>Accelerator</a:t>
            </a:r>
          </a:p>
          <a:p>
            <a:pPr lvl="1"/>
            <a:r>
              <a:rPr lang="en-US" dirty="0"/>
              <a:t>Culture change, process design</a:t>
            </a:r>
          </a:p>
          <a:p>
            <a:r>
              <a:rPr lang="en-US" dirty="0">
                <a:solidFill>
                  <a:srgbClr val="5252A4"/>
                </a:solidFill>
              </a:rPr>
              <a:t>Assessments + analysis</a:t>
            </a:r>
          </a:p>
          <a:p>
            <a:endParaRPr lang="en-US" dirty="0"/>
          </a:p>
        </p:txBody>
      </p:sp>
      <p:pic>
        <p:nvPicPr>
          <p:cNvPr id="3074" name="Picture 2" descr="Stylized image featuring a hand pointing to a whiteboard filled with diagrams">
            <a:extLst>
              <a:ext uri="{FF2B5EF4-FFF2-40B4-BE49-F238E27FC236}">
                <a16:creationId xmlns:a16="http://schemas.microsoft.com/office/drawing/2014/main" id="{999DB5D5-CDE4-CDE3-369A-D3506AFA564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440866" y="2088635"/>
            <a:ext cx="1587500" cy="15875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tylized image featuring interlocked hands">
            <a:extLst>
              <a:ext uri="{FF2B5EF4-FFF2-40B4-BE49-F238E27FC236}">
                <a16:creationId xmlns:a16="http://schemas.microsoft.com/office/drawing/2014/main" id="{53185566-5B03-30D8-62F5-FAA38469147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429407" y="3336894"/>
            <a:ext cx="1587500" cy="158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0561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E91D67-69DE-C63D-95F0-D3DD1159D562}"/>
              </a:ext>
            </a:extLst>
          </p:cNvPr>
          <p:cNvSpPr>
            <a:spLocks noGrp="1"/>
          </p:cNvSpPr>
          <p:nvPr>
            <p:ph type="title"/>
          </p:nvPr>
        </p:nvSpPr>
        <p:spPr/>
        <p:txBody>
          <a:bodyPr/>
          <a:lstStyle/>
          <a:p>
            <a:r>
              <a:rPr lang="en-US" dirty="0" err="1"/>
              <a:t>info@shostack.org</a:t>
            </a:r>
            <a:br>
              <a:rPr lang="en-US" dirty="0"/>
            </a:br>
            <a:r>
              <a:rPr lang="en-US" dirty="0"/>
              <a:t> </a:t>
            </a:r>
            <a:br>
              <a:rPr lang="en-US" dirty="0"/>
            </a:br>
            <a:r>
              <a:rPr lang="en-US" dirty="0" err="1"/>
              <a:t>shostack.org</a:t>
            </a:r>
            <a:r>
              <a:rPr lang="en-US" dirty="0"/>
              <a:t>/contact</a:t>
            </a:r>
          </a:p>
        </p:txBody>
      </p:sp>
      <p:sp>
        <p:nvSpPr>
          <p:cNvPr id="6" name="Text Placeholder 5">
            <a:extLst>
              <a:ext uri="{FF2B5EF4-FFF2-40B4-BE49-F238E27FC236}">
                <a16:creationId xmlns:a16="http://schemas.microsoft.com/office/drawing/2014/main" id="{A493187B-3B0C-D3B6-4621-A3CB87445498}"/>
              </a:ext>
            </a:extLst>
          </p:cNvPr>
          <p:cNvSpPr>
            <a:spLocks noGrp="1"/>
          </p:cNvSpPr>
          <p:nvPr>
            <p:ph type="body" idx="1"/>
          </p:nvPr>
        </p:nvSpPr>
        <p:spPr/>
        <p:txBody>
          <a:bodyPr/>
          <a:lstStyle/>
          <a:p>
            <a:r>
              <a:rPr lang="en-US" dirty="0"/>
              <a:t> </a:t>
            </a:r>
          </a:p>
        </p:txBody>
      </p:sp>
      <p:pic>
        <p:nvPicPr>
          <p:cNvPr id="9" name="Picture 8">
            <a:extLst>
              <a:ext uri="{FF2B5EF4-FFF2-40B4-BE49-F238E27FC236}">
                <a16:creationId xmlns:a16="http://schemas.microsoft.com/office/drawing/2014/main" id="{4DE2CFEE-1F2B-4643-5071-6D21375C0411}"/>
              </a:ext>
            </a:extLst>
          </p:cNvPr>
          <p:cNvPicPr>
            <a:picLocks noChangeAspect="1"/>
          </p:cNvPicPr>
          <p:nvPr/>
        </p:nvPicPr>
        <p:blipFill>
          <a:blip r:embed="rId2"/>
          <a:stretch>
            <a:fillRect/>
          </a:stretch>
        </p:blipFill>
        <p:spPr>
          <a:xfrm>
            <a:off x="9058952" y="2106286"/>
            <a:ext cx="2301198" cy="2293727"/>
          </a:xfrm>
          <a:prstGeom prst="rect">
            <a:avLst/>
          </a:prstGeom>
        </p:spPr>
      </p:pic>
    </p:spTree>
    <p:extLst>
      <p:ext uri="{BB962C8B-B14F-4D97-AF65-F5344CB8AC3E}">
        <p14:creationId xmlns:p14="http://schemas.microsoft.com/office/powerpoint/2010/main" val="1603374401"/>
      </p:ext>
    </p:extLst>
  </p:cSld>
  <p:clrMapOvr>
    <a:masterClrMapping/>
  </p:clrMapOvr>
</p:sld>
</file>

<file path=ppt/theme/theme1.xml><?xml version="1.0" encoding="utf-8"?>
<a:theme xmlns:a="http://schemas.openxmlformats.org/drawingml/2006/main" name="IriusRisk Master Template">
  <a:themeElements>
    <a:clrScheme name="IriusRisk2022">
      <a:dk1>
        <a:srgbClr val="5D6566"/>
      </a:dk1>
      <a:lt1>
        <a:srgbClr val="1C2020"/>
      </a:lt1>
      <a:dk2>
        <a:srgbClr val="CACBCC"/>
      </a:dk2>
      <a:lt2>
        <a:srgbClr val="939899"/>
      </a:lt2>
      <a:accent1>
        <a:srgbClr val="F3F3F5"/>
      </a:accent1>
      <a:accent2>
        <a:srgbClr val="2B4865"/>
      </a:accent2>
      <a:accent3>
        <a:srgbClr val="08F3D5"/>
      </a:accent3>
      <a:accent4>
        <a:srgbClr val="31A8E0"/>
      </a:accent4>
      <a:accent5>
        <a:srgbClr val="1D1C28"/>
      </a:accent5>
      <a:accent6>
        <a:srgbClr val="D9D9D6"/>
      </a:accent6>
      <a:hlink>
        <a:srgbClr val="33B8CC"/>
      </a:hlink>
      <a:folHlink>
        <a:srgbClr val="04364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3223</TotalTime>
  <Words>1167</Words>
  <Application>Microsoft Macintosh PowerPoint</Application>
  <PresentationFormat>Widescreen</PresentationFormat>
  <Paragraphs>171</Paragraphs>
  <Slides>35</Slides>
  <Notes>13</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Overpass Black</vt:lpstr>
      <vt:lpstr>Sarabun</vt:lpstr>
      <vt:lpstr>Libre Franklin</vt:lpstr>
      <vt:lpstr>Overpass</vt:lpstr>
      <vt:lpstr>Arial</vt:lpstr>
      <vt:lpstr>IriusRisk Master Template</vt:lpstr>
      <vt:lpstr>PowerPoint Presentation</vt:lpstr>
      <vt:lpstr>Threat Modeling: What's Changing &amp; What Comes Next </vt:lpstr>
      <vt:lpstr>Website copy</vt:lpstr>
      <vt:lpstr>What’s changing: The commercial world</vt:lpstr>
      <vt:lpstr>PowerPoint Presentation</vt:lpstr>
      <vt:lpstr>PowerPoint Presentation</vt:lpstr>
      <vt:lpstr>PowerPoint Presentation</vt:lpstr>
      <vt:lpstr>Agenda</vt:lpstr>
      <vt:lpstr>What are we working on?</vt:lpstr>
      <vt:lpstr>Who’s working on it? Engineers</vt:lpstr>
      <vt:lpstr>Three types of changes</vt:lpstr>
      <vt:lpstr>What are we working on?</vt:lpstr>
      <vt:lpstr>When are we working on it?</vt:lpstr>
      <vt:lpstr>How we work on it? Agile-y</vt:lpstr>
      <vt:lpstr>What’s new: AI</vt:lpstr>
      <vt:lpstr>Diagrams</vt:lpstr>
      <vt:lpstr>Trust Boundaries</vt:lpstr>
      <vt:lpstr>What can go wrong?</vt:lpstr>
      <vt:lpstr>Attack Lifecycle Models, replace trees</vt:lpstr>
      <vt:lpstr>LLM Threats (Chap 7, 1/2)</vt:lpstr>
      <vt:lpstr>LLM Threats (Chap 7, 2/2)</vt:lpstr>
      <vt:lpstr>What are we going to do?</vt:lpstr>
      <vt:lpstr>Dramatically reworked</vt:lpstr>
      <vt:lpstr>Swiss Cheese Model of Defenses</vt:lpstr>
      <vt:lpstr>Defenses as a tradeoff space</vt:lpstr>
      <vt:lpstr>More!</vt:lpstr>
      <vt:lpstr>Scaling Threat Modeling (Ch 18)</vt:lpstr>
      <vt:lpstr>Book details</vt:lpstr>
      <vt:lpstr>Book tour plan</vt:lpstr>
      <vt:lpstr>Thank you!</vt:lpstr>
      <vt:lpstr>Questions?</vt:lpstr>
      <vt:lpstr>Shostack + Associates</vt:lpstr>
      <vt:lpstr>Free resources </vt:lpstr>
      <vt:lpstr>Commercial offerings</vt:lpstr>
      <vt:lpstr>info@shostack.org   shostack.org/contact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Adrienne Dandy</cp:lastModifiedBy>
  <cp:revision>5</cp:revision>
  <dcterms:modified xsi:type="dcterms:W3CDTF">2026-11-04T22:54:21Z</dcterms:modified>
</cp:coreProperties>
</file>