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viewProps.xml" ContentType="application/vnd.openxmlformats-officedocument.presentationml.viewProps+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Layouts/slideLayout13.xml" ContentType="application/vnd.openxmlformats-officedocument.presentationml.slideLayou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8"/>
  </p:notesMasterIdLst>
  <p:handoutMasterIdLst>
    <p:handoutMasterId r:id="rId49"/>
  </p:handoutMasterIdLst>
  <p:sldIdLst>
    <p:sldId id="256" r:id="rId2"/>
    <p:sldId id="371" r:id="rId3"/>
    <p:sldId id="257" r:id="rId4"/>
    <p:sldId id="342" r:id="rId5"/>
    <p:sldId id="373" r:id="rId6"/>
    <p:sldId id="372" r:id="rId7"/>
    <p:sldId id="343" r:id="rId8"/>
    <p:sldId id="374" r:id="rId9"/>
    <p:sldId id="290" r:id="rId10"/>
    <p:sldId id="361" r:id="rId11"/>
    <p:sldId id="296" r:id="rId12"/>
    <p:sldId id="292" r:id="rId13"/>
    <p:sldId id="272" r:id="rId14"/>
    <p:sldId id="357" r:id="rId15"/>
    <p:sldId id="358" r:id="rId16"/>
    <p:sldId id="376" r:id="rId17"/>
    <p:sldId id="293" r:id="rId18"/>
    <p:sldId id="294" r:id="rId19"/>
    <p:sldId id="295" r:id="rId20"/>
    <p:sldId id="297" r:id="rId21"/>
    <p:sldId id="298" r:id="rId22"/>
    <p:sldId id="300" r:id="rId23"/>
    <p:sldId id="301" r:id="rId24"/>
    <p:sldId id="302" r:id="rId25"/>
    <p:sldId id="303" r:id="rId26"/>
    <p:sldId id="304" r:id="rId27"/>
    <p:sldId id="307" r:id="rId28"/>
    <p:sldId id="309" r:id="rId29"/>
    <p:sldId id="360" r:id="rId30"/>
    <p:sldId id="375" r:id="rId31"/>
    <p:sldId id="277" r:id="rId32"/>
    <p:sldId id="356" r:id="rId33"/>
    <p:sldId id="345" r:id="rId34"/>
    <p:sldId id="311" r:id="rId35"/>
    <p:sldId id="312" r:id="rId36"/>
    <p:sldId id="359" r:id="rId37"/>
    <p:sldId id="314" r:id="rId38"/>
    <p:sldId id="369" r:id="rId39"/>
    <p:sldId id="370" r:id="rId40"/>
    <p:sldId id="278" r:id="rId41"/>
    <p:sldId id="353" r:id="rId42"/>
    <p:sldId id="377" r:id="rId43"/>
    <p:sldId id="349" r:id="rId44"/>
    <p:sldId id="347" r:id="rId45"/>
    <p:sldId id="339" r:id="rId46"/>
    <p:sldId id="35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dam Shostack" initials="AS" lastIdx="1" clrIdx="0"/>
  <p:cmAuthor id="1" name="Ellen Cram Kowalczyk" initials="ECK" lastIdx="19"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FFFF"/>
    <a:srgbClr val="33CCFF"/>
    <a:srgbClr val="00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960" autoAdjust="0"/>
    <p:restoredTop sz="80844" autoAdjust="0"/>
  </p:normalViewPr>
  <p:slideViewPr>
    <p:cSldViewPr>
      <p:cViewPr>
        <p:scale>
          <a:sx n="100" d="100"/>
          <a:sy n="100" d="100"/>
        </p:scale>
        <p:origin x="-2408" y="-704"/>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357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398AA5-09D6-4B5B-A86E-EA9762638BA0}" type="datetimeFigureOut">
              <a:rPr lang="en-US" smtClean="0"/>
              <a:pPr/>
              <a:t>7/15/10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735BD1-A070-445D-9C45-145BB8A3603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761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3B4D3A-6B7C-457D-9CDD-66467DB80BC0}" type="datetimeFigureOut">
              <a:rPr lang="en-US" smtClean="0"/>
              <a:pPr/>
              <a:t>7/15/10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0B1CE-ED45-49E7-90F5-CBE303D85A0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138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for having me here today. As I looked over the program and some of the papers, I’m thrilled to see how much attention this community is paying to real people and what happens when we put our nice clever security tools into their hands.  Today I want to talk with you about a missing link, and that is </a:t>
            </a:r>
            <a:r>
              <a:rPr lang="en-US" b="1" baseline="0" dirty="0" smtClean="0"/>
              <a:t>*HOW* </a:t>
            </a:r>
            <a:r>
              <a:rPr lang="en-US" b="0" baseline="0" dirty="0" smtClean="0"/>
              <a:t> we put our clever tools into their hands in a broad way.  And that’s an element of software engineering.  As you may know, here at Microsoft, we build a lot of software at a large scale…</a:t>
            </a:r>
            <a:endParaRPr lang="en-US" baseline="0" dirty="0" smtClean="0"/>
          </a:p>
        </p:txBody>
      </p:sp>
      <p:sp>
        <p:nvSpPr>
          <p:cNvPr id="4" name="Slide Number Placeholder 3"/>
          <p:cNvSpPr>
            <a:spLocks noGrp="1"/>
          </p:cNvSpPr>
          <p:nvPr>
            <p:ph type="sldNum" sz="quarter" idx="10"/>
          </p:nvPr>
        </p:nvSpPr>
        <p:spPr/>
        <p:txBody>
          <a:bodyPr/>
          <a:lstStyle/>
          <a:p>
            <a:fld id="{1F90B1CE-ED45-49E7-90F5-CBE303D85A09}"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072870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Bug tracking systems?</a:t>
            </a:r>
            <a:r>
              <a:rPr lang="en-US" baseline="0" dirty="0" smtClean="0"/>
              <a:t>  That’s an odd thing to mention</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053168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isn’t complete,</a:t>
            </a:r>
            <a:r>
              <a:rPr lang="en-US" baseline="0" dirty="0" smtClean="0"/>
              <a:t> but workable</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079779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red checkmark is a “sometimes” where if the data store is a log, then you have repudiation to worry about</a:t>
            </a:r>
          </a:p>
          <a:p>
            <a:endParaRPr lang="en-US" baseline="0" dirty="0" smtClean="0"/>
          </a:p>
          <a:p>
            <a:r>
              <a:rPr lang="en-US" baseline="0" dirty="0" smtClean="0"/>
              <a:t>Offers a balance between ability and challenge..</a:t>
            </a:r>
            <a:endParaRPr lang="en-US" dirty="0"/>
          </a:p>
        </p:txBody>
      </p:sp>
      <p:sp>
        <p:nvSpPr>
          <p:cNvPr id="4" name="Slide Number Placeholder 3"/>
          <p:cNvSpPr>
            <a:spLocks noGrp="1"/>
          </p:cNvSpPr>
          <p:nvPr>
            <p:ph type="sldNum" sz="quarter" idx="10"/>
          </p:nvPr>
        </p:nvSpPr>
        <p:spPr/>
        <p:txBody>
          <a:bodyPr/>
          <a:lstStyle/>
          <a:p>
            <a:fld id="{64864ADC-306E-495B-9C5F-FB52052E5EC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SDL TM Tool</a:t>
            </a:r>
            <a:r>
              <a:rPr lang="en-US" baseline="0" dirty="0" smtClean="0"/>
              <a:t> empowered people, but without increased challenge we lost flow</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want to share </a:t>
            </a:r>
            <a:r>
              <a:rPr lang="en-US" baseline="0" dirty="0" smtClean="0"/>
              <a:t>some of that perspective from large scale software engineering, talk about a part of it where I spent three years, namely threat modeling, and then bring the lessons I learned there into thinking about engineering usability tools.</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006814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Recap: Our previous</a:t>
            </a:r>
            <a:r>
              <a:rPr lang="en-US" baseline="0" dirty="0" smtClean="0"/>
              <a:t> problem is that we have a 30,000 engineers (dev/test/pm), of whom most are not security experts.  All of them have the ability to make design decisions, and we need to give them a prescriptive method to do some security design analysis.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talking about how it works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Serious games support some business purpose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4 minutes I’m going to teach you what you need to know</a:t>
            </a:r>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20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3221272"/>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complex systems that take years to write need diagrams to understand them.</a:t>
            </a:r>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21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530668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want to share </a:t>
            </a:r>
            <a:r>
              <a:rPr lang="en-US" baseline="0" dirty="0" smtClean="0"/>
              <a:t>some of that perspective from large scale software engineering, talk about a part of it where I spent three years, namely threat modeling, and then bring the lessons I learned there into thinking about engineering usability tools.</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006814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Replaced standard</a:t>
            </a:r>
            <a:r>
              <a:rPr lang="en-US" baseline="0" dirty="0" smtClean="0"/>
              <a:t> suits with cards based on STRIDE</a:t>
            </a:r>
          </a:p>
          <a:p>
            <a:endParaRPr lang="en-US" baseline="0" dirty="0" smtClean="0"/>
          </a:p>
          <a:p>
            <a:r>
              <a:rPr lang="en-US" baseline="0" dirty="0" smtClean="0"/>
              <a:t>Come in a box like this</a:t>
            </a:r>
          </a:p>
          <a:p>
            <a:endParaRPr lang="en-US" baseline="0" dirty="0" smtClean="0"/>
          </a:p>
          <a:p>
            <a:r>
              <a:rPr lang="en-US" baseline="0" dirty="0" smtClean="0"/>
              <a:t>As you deal, explain the rules</a:t>
            </a:r>
          </a:p>
          <a:p>
            <a:endParaRPr lang="en-US" baseline="0" dirty="0" smtClean="0"/>
          </a:p>
          <a:p>
            <a:r>
              <a:rPr lang="en-US" dirty="0" smtClean="0"/>
              <a:t>Appoint a note-taker</a:t>
            </a:r>
          </a:p>
          <a:p>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22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055799"/>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explain this</a:t>
            </a:r>
            <a:r>
              <a:rPr lang="en-US" baseline="0" dirty="0" smtClean="0"/>
              <a:t> </a:t>
            </a:r>
            <a:r>
              <a:rPr lang="en-US" dirty="0" smtClean="0"/>
              <a:t>diagram</a:t>
            </a:r>
            <a:r>
              <a:rPr lang="en-US" baseline="0" dirty="0" smtClean="0"/>
              <a:t> before the cards</a:t>
            </a:r>
          </a:p>
          <a:p>
            <a:endParaRPr lang="en-US" baseline="0" dirty="0" smtClean="0"/>
          </a:p>
          <a:p>
            <a:r>
              <a:rPr lang="en-US" dirty="0" smtClean="0"/>
              <a:t>Alice</a:t>
            </a:r>
            <a:r>
              <a:rPr lang="en-US" baseline="0" dirty="0" smtClean="0"/>
              <a:t> plays 3 tampering</a:t>
            </a:r>
          </a:p>
          <a:p>
            <a:endParaRPr lang="en-US" baseline="0" dirty="0" smtClean="0"/>
          </a:p>
          <a:p>
            <a:r>
              <a:rPr lang="en-US" baseline="0" dirty="0" smtClean="0"/>
              <a:t>“An attacker can take advantage of your custom key exchange or integrity control which you built instead of using standard crypto”</a:t>
            </a:r>
          </a:p>
          <a:p>
            <a:endParaRPr lang="en-US" baseline="0" dirty="0" smtClean="0"/>
          </a:p>
          <a:p>
            <a:r>
              <a:rPr lang="en-US" baseline="0" dirty="0" smtClean="0"/>
              <a:t>As security people, we just know that’s something you don’t want to do</a:t>
            </a:r>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23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9631676"/>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Bob plays 10 of Tampering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attacker can alter information</a:t>
            </a:r>
            <a:r>
              <a:rPr lang="en-US" baseline="0" dirty="0" smtClean="0"/>
              <a:t> in a data store because it has weak ACLs”</a:t>
            </a:r>
            <a:endParaRPr lang="en-US" dirty="0" smtClean="0"/>
          </a:p>
          <a:p>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24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3171040"/>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Charlie plays 5 of Tampering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attacker can replay data without</a:t>
            </a:r>
            <a:r>
              <a:rPr lang="en-US" baseline="0" dirty="0" smtClean="0"/>
              <a:t> detection because your code doesn’t provide timestamps or sequence numbers”</a:t>
            </a:r>
            <a:endParaRPr lang="en-US" dirty="0" smtClean="0"/>
          </a:p>
          <a:p>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25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2474677"/>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Dan plays 8 of Tampering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attacker can manipulate</a:t>
            </a:r>
            <a:r>
              <a:rPr lang="en-US" baseline="0" dirty="0" smtClean="0"/>
              <a:t> data because there’s no integrity protection for data on the network”</a:t>
            </a:r>
            <a:endParaRPr lang="en-US" dirty="0" smtClean="0"/>
          </a:p>
          <a:p>
            <a:endParaRPr lang="en-US" dirty="0" smtClean="0"/>
          </a:p>
          <a:p>
            <a:r>
              <a:rPr lang="en-US" dirty="0" smtClean="0"/>
              <a:t>Encryption</a:t>
            </a:r>
            <a:r>
              <a:rPr lang="en-US" baseline="0" dirty="0" smtClean="0"/>
              <a:t> isn’t enough! We need to integrity protect the data, too!</a:t>
            </a:r>
          </a:p>
          <a:p>
            <a:endParaRPr lang="en-US" baseline="0" dirty="0" smtClean="0"/>
          </a:p>
          <a:p>
            <a:r>
              <a:rPr lang="en-US" baseline="0" dirty="0" smtClean="0"/>
              <a:t>And so Bob wins this hand with the 10, and will start the next hand, selecting what suit to lead.</a:t>
            </a:r>
          </a:p>
          <a:p>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26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1821431"/>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the winner gets</a:t>
            </a:r>
          </a:p>
          <a:p>
            <a:endParaRPr lang="en-US" dirty="0" smtClean="0"/>
          </a:p>
          <a:p>
            <a:r>
              <a:rPr lang="en-US" dirty="0" smtClean="0"/>
              <a:t>We’ve seen it work for people getting started around Microsoft and around the world</a:t>
            </a:r>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27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3689760"/>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Creative Commons</a:t>
            </a:r>
            <a:r>
              <a:rPr lang="en-US" baseline="0" dirty="0" smtClean="0"/>
              <a:t> attribution license allows you to do what you want with the game</a:t>
            </a:r>
            <a:endParaRPr lang="en-US" dirty="0"/>
          </a:p>
        </p:txBody>
      </p:sp>
      <p:sp>
        <p:nvSpPr>
          <p:cNvPr id="4" name="Slide Number Placeholder 3"/>
          <p:cNvSpPr>
            <a:spLocks noGrp="1"/>
          </p:cNvSpPr>
          <p:nvPr>
            <p:ph type="sldNum" sz="quarter" idx="10"/>
          </p:nvPr>
        </p:nvSpPr>
        <p:spPr/>
        <p:txBody>
          <a:bodyPr/>
          <a:lstStyle/>
          <a:p>
            <a:fld id="{7A80125B-4A64-4E3F-A55C-E6214BF48290}" type="slidenum">
              <a:rPr lang="en-US" smtClean="0"/>
              <a:pPr/>
              <a:t>28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3371316"/>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want to share </a:t>
            </a:r>
            <a:r>
              <a:rPr lang="en-US" baseline="0" dirty="0" smtClean="0"/>
              <a:t>some of that perspective from large scale software engineering, talk about a part of it where I spent three years, namely threat modeling, and then bring the lessons I learned there into thinking about engineering usability tools.  And I want to be clear-usability tools are not just bits of software, they can be checklists, they can be patterns,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30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0068144"/>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Usability</a:t>
            </a:r>
            <a:r>
              <a:rPr lang="en-US" baseline="0" dirty="0" smtClean="0"/>
              <a:t> is its own world much the way security is</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take a look at a real example of improving a feature</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33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47781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engineers here at Microsoft are here because they want to write software that lots of people are going to use to solve some problem.  They want to build cool stuff, and they want to change the world with it.  We ship software that ends up in installed in lots and lots of places, and we have hundreds of millions of people using our web, mail and IM services every day.  And when you do that, you need to do a few more things…</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3883950"/>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says “Revocation</a:t>
            </a:r>
            <a:r>
              <a:rPr lang="en-US" baseline="0" dirty="0" smtClean="0"/>
              <a:t> information for the security certificate for this site is not available. Do you want to proceed?” </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better, but how can we engineer</a:t>
            </a:r>
            <a:r>
              <a:rPr lang="en-US" baseline="0" dirty="0" smtClean="0"/>
              <a:t> to better, rather than stumble towards it?</a:t>
            </a:r>
          </a:p>
          <a:p>
            <a:endParaRPr lang="en-US" baseline="0" dirty="0" smtClean="0"/>
          </a:p>
          <a:p>
            <a:r>
              <a:rPr lang="en-US" baseline="0" dirty="0" smtClean="0"/>
              <a:t>We tried applying Yee’s Principles, but they seem very high level when you’re working through a dialog.  They appear to target the application or even operating system design as a whole, rather than a feature.  We have lots of features and we need to ensure that each one works well.  This is one of our lessons out of SDL—get the tools to the engineers</a:t>
            </a:r>
          </a:p>
          <a:p>
            <a:endParaRPr lang="en-US" baseline="0" dirty="0" smtClean="0"/>
          </a:p>
          <a:p>
            <a:r>
              <a:rPr lang="en-US" dirty="0" smtClean="0"/>
              <a:t>Ironically, usability literature is not all that usable</a:t>
            </a:r>
            <a:r>
              <a:rPr lang="en-US" baseline="0" dirty="0" smtClean="0"/>
              <a:t> – its </a:t>
            </a:r>
            <a:r>
              <a:rPr lang="en-US" dirty="0" smtClean="0"/>
              <a:t>Big &amp; complex</a:t>
            </a:r>
            <a:r>
              <a:rPr lang="en-US" baseline="0" dirty="0" smtClean="0"/>
              <a:t> with l</a:t>
            </a:r>
            <a:r>
              <a:rPr lang="en-US" dirty="0" smtClean="0"/>
              <a:t>ots of jargon</a:t>
            </a:r>
          </a:p>
          <a:p>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goals</a:t>
            </a:r>
            <a:endParaRPr lang="en-US" dirty="0" smtClean="0"/>
          </a:p>
          <a:p>
            <a:endParaRPr lang="en-US" dirty="0" smtClean="0"/>
          </a:p>
          <a:p>
            <a:r>
              <a:rPr lang="en-US" dirty="0" smtClean="0"/>
              <a:t>Balance between challenge</a:t>
            </a:r>
            <a:r>
              <a:rPr lang="en-US" baseline="0" dirty="0" smtClean="0"/>
              <a:t> and ability</a:t>
            </a:r>
          </a:p>
          <a:p>
            <a:endParaRPr lang="en-US" baseline="0" dirty="0" smtClean="0"/>
          </a:p>
          <a:p>
            <a:r>
              <a:rPr lang="en-US" baseline="0" dirty="0" smtClean="0"/>
              <a:t>Feedback</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36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6927766"/>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Warnings</a:t>
            </a:r>
            <a:r>
              <a:rPr lang="en-US" baseline="0" dirty="0" smtClean="0"/>
              <a:t> </a:t>
            </a:r>
            <a:r>
              <a:rPr lang="en-US" dirty="0" smtClean="0"/>
              <a:t>alert a user to potential danger and</a:t>
            </a:r>
            <a:r>
              <a:rPr lang="en-US" baseline="0" dirty="0" smtClean="0"/>
              <a:t> g</a:t>
            </a:r>
            <a:r>
              <a:rPr lang="en-US" dirty="0" smtClean="0"/>
              <a:t>et the user’s consent to proceed</a:t>
            </a:r>
          </a:p>
          <a:p>
            <a:pPr lvl="0"/>
            <a:r>
              <a:rPr lang="en-US" dirty="0" smtClean="0"/>
              <a:t>Prods urge a user to</a:t>
            </a:r>
            <a:r>
              <a:rPr lang="en-US" baseline="0" dirty="0" smtClean="0"/>
              <a:t> i</a:t>
            </a:r>
            <a:r>
              <a:rPr lang="en-US" dirty="0" smtClean="0"/>
              <a:t>nterrupt their current task and</a:t>
            </a:r>
            <a:r>
              <a:rPr lang="en-US" baseline="0" dirty="0" smtClean="0"/>
              <a:t> t</a:t>
            </a:r>
            <a:r>
              <a:rPr lang="en-US" dirty="0" smtClean="0"/>
              <a:t>ake action to strengthen their security</a:t>
            </a:r>
          </a:p>
          <a:p>
            <a:pPr lvl="0"/>
            <a:endParaRPr lang="en-US" dirty="0" smtClean="0"/>
          </a:p>
          <a:p>
            <a:pPr lvl="0"/>
            <a:r>
              <a:rPr lang="en-US" dirty="0" smtClean="0"/>
              <a:t>Notice the</a:t>
            </a:r>
            <a:r>
              <a:rPr lang="en-US" baseline="0" dirty="0" smtClean="0"/>
              <a:t> resemblance to factors for flow</a:t>
            </a:r>
            <a:endParaRPr lang="en-US" dirty="0" smtClean="0"/>
          </a:p>
          <a:p>
            <a:pPr lvl="0"/>
            <a:endParaRPr lang="en-US" dirty="0" smtClean="0"/>
          </a:p>
          <a:p>
            <a:pPr lvl="0"/>
            <a:r>
              <a:rPr lang="en-US" dirty="0" smtClean="0"/>
              <a:t>Let’s dig into how this works.  What</a:t>
            </a:r>
            <a:r>
              <a:rPr lang="en-US" baseline="0" dirty="0" smtClean="0"/>
              <a:t> I’m going to show you is excerpted from internal presentations and training, and so the “you” is a software engineer for a little while.</a:t>
            </a:r>
            <a:endParaRPr lang="en-US" dirty="0" smtClean="0"/>
          </a:p>
        </p:txBody>
      </p:sp>
      <p:sp>
        <p:nvSpPr>
          <p:cNvPr id="4" name="Slide Number Placeholder 3"/>
          <p:cNvSpPr>
            <a:spLocks noGrp="1"/>
          </p:cNvSpPr>
          <p:nvPr>
            <p:ph type="sldNum" sz="quarter" idx="10"/>
          </p:nvPr>
        </p:nvSpPr>
        <p:spPr/>
        <p:txBody>
          <a:bodyPr/>
          <a:lstStyle/>
          <a:p>
            <a:fld id="{1F90B1CE-ED45-49E7-90F5-CBE303D85A09}"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4851049"/>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explaining bug bar: now, some people look at this and say that the </a:t>
            </a:r>
            <a:r>
              <a:rPr lang="en-US" dirty="0" err="1" smtClean="0"/>
              <a:t>pris</a:t>
            </a:r>
            <a:r>
              <a:rPr lang="en-US" dirty="0" smtClean="0"/>
              <a:t> are too low, that a 3  should</a:t>
            </a:r>
            <a:r>
              <a:rPr lang="en-US" baseline="0" dirty="0" smtClean="0"/>
              <a:t> be a 2, and I agree with that; at the same time there’s others who  say “wow, we’re going to have a lot of P1 and P2 bugs, and won’t be able to get to the P3s.”  Depending on the product, they’re all correct.</a:t>
            </a:r>
          </a:p>
          <a:p>
            <a:endParaRPr lang="en-US" baseline="0" dirty="0" smtClean="0"/>
          </a:p>
          <a:p>
            <a:r>
              <a:rPr lang="en-US" baseline="0" dirty="0" smtClean="0"/>
              <a:t>So what’s right is what’s right for an organization to get started, and there, the looser bar is easier to adopt, develops flow</a:t>
            </a:r>
          </a:p>
          <a:p>
            <a:endParaRPr lang="en-US" baseline="0" dirty="0" smtClean="0"/>
          </a:p>
          <a:p>
            <a:r>
              <a:rPr lang="en-US" baseline="0" dirty="0" smtClean="0"/>
              <a:t>With that, let me move to the overall topic of this presentation, how to patch social engineering</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want to share </a:t>
            </a:r>
            <a:r>
              <a:rPr lang="en-US" baseline="0" dirty="0" smtClean="0"/>
              <a:t>some of that perspective from large scale software engineering, talk about a part of it where I spent three years, namely threat modeling, and then bring the lessons I learned there into thinking about engineering usability tools.</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42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0068144"/>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Need</a:t>
            </a:r>
            <a:r>
              <a:rPr lang="en-US" baseline="0" dirty="0" smtClean="0"/>
              <a:t> usable approaches to usability engineering</a:t>
            </a:r>
          </a:p>
          <a:p>
            <a:r>
              <a:rPr lang="en-US" baseline="0" dirty="0" smtClean="0"/>
              <a:t/>
            </a:r>
            <a:br>
              <a:rPr lang="en-US" baseline="0" dirty="0" smtClean="0"/>
            </a:br>
            <a:r>
              <a:rPr lang="en-US" baseline="0" dirty="0" smtClean="0"/>
              <a:t>* Experiment with our guidance—use it in your projects or create more &amp; test it</a:t>
            </a:r>
          </a:p>
          <a:p>
            <a:endParaRPr lang="en-US" baseline="0" dirty="0" smtClean="0"/>
          </a:p>
          <a:p>
            <a:r>
              <a:rPr lang="en-US" baseline="0" dirty="0" smtClean="0"/>
              <a:t>* Make a game</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44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14152178"/>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Ed North America 2010</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7/15/10 07:02</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these are some of the things that come along with the scale at which we work.  And they’re not unique to us.  Everywhere you have engineers, they are making tradeoffs between various requirements in order to solve problems for their customers.  </a:t>
            </a:r>
          </a:p>
          <a:p>
            <a:endParaRPr lang="en-US" baseline="0" dirty="0" smtClean="0"/>
          </a:p>
          <a:p>
            <a:r>
              <a:rPr lang="en-US" baseline="0" dirty="0" smtClean="0"/>
              <a:t>So that sets the stage for what I want to talk about today, and that is …</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1712356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want to share </a:t>
            </a:r>
            <a:r>
              <a:rPr lang="en-US" baseline="0" dirty="0" smtClean="0"/>
              <a:t>some of that perspective from large scale software engineering, talk about a part of it where I spent three years, namely threat modeling, and then bring the lessons I learned there into thinking about engineering usability tools.</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006814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59224"/>
          </a:xfrm>
        </p:spPr>
        <p:txBody>
          <a:bodyPr>
            <a:noAutofit/>
          </a:bodyPr>
          <a:lstStyle/>
          <a:p>
            <a:r>
              <a:rPr lang="en-US" sz="900" dirty="0" smtClean="0"/>
              <a:t>Tools for management to secure</a:t>
            </a:r>
            <a:r>
              <a:rPr lang="en-US" sz="900" baseline="0" dirty="0" smtClean="0"/>
              <a:t> our software</a:t>
            </a:r>
            <a:endParaRPr lang="en-US" sz="900" dirty="0"/>
          </a:p>
        </p:txBody>
      </p:sp>
      <p:sp>
        <p:nvSpPr>
          <p:cNvPr id="4" name="Slide Number Placeholder 3"/>
          <p:cNvSpPr>
            <a:spLocks noGrp="1"/>
          </p:cNvSpPr>
          <p:nvPr>
            <p:ph type="sldNum" sz="quarter" idx="10"/>
          </p:nvPr>
        </p:nvSpPr>
        <p:spPr/>
        <p:txBody>
          <a:bodyPr/>
          <a:lstStyle/>
          <a:p>
            <a:fld id="{5FBDBF35-321D-4052-9637-12D2D83271D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983134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want to share </a:t>
            </a:r>
            <a:r>
              <a:rPr lang="en-US" baseline="0" dirty="0" smtClean="0"/>
              <a:t>some of that perspective from large scale software engineering, talk about a part of it where I spent three years, namely threat modeling, and then bring the lessons I learned there into thinking about engineering usability tools.</a:t>
            </a:r>
            <a:endParaRPr lang="en-US" dirty="0"/>
          </a:p>
        </p:txBody>
      </p:sp>
      <p:sp>
        <p:nvSpPr>
          <p:cNvPr id="4" name="Slide Number Placeholder 3"/>
          <p:cNvSpPr>
            <a:spLocks noGrp="1"/>
          </p:cNvSpPr>
          <p:nvPr>
            <p:ph type="sldNum" sz="quarter" idx="10"/>
          </p:nvPr>
        </p:nvSpPr>
        <p:spPr/>
        <p:txBody>
          <a:bodyPr/>
          <a:lstStyle/>
          <a:p>
            <a:fld id="{1F90B1CE-ED45-49E7-90F5-CBE303D85A09}"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006814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02F7759-3B30-46E4-9BA8-D4ABA23C8E3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A12D6-D2C9-4440-9913-DBF8E421212D}" type="datetime1">
              <a:rPr lang="en-US" smtClean="0"/>
              <a:pPr/>
              <a:t>7/15/10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011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14C52-C5C4-4DED-827B-BDFB07EE86DB}" type="datetime1">
              <a:rPr lang="en-US" smtClean="0"/>
              <a:pPr/>
              <a:t>7/15/10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71F1A-56CC-4BDE-BAEC-69B5BD69ADE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997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D4711-0FD5-4005-9793-26ED5A48B2AC}" type="datetime1">
              <a:rPr lang="en-US" smtClean="0"/>
              <a:pPr/>
              <a:t>7/15/10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71F1A-56CC-4BDE-BAEC-69B5BD69ADE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316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1"/>
          </p:nvPr>
        </p:nvSpPr>
        <p:spPr/>
        <p:txBody>
          <a:bodyPr/>
          <a:lstStyle/>
          <a:p>
            <a:fld id="{4CC88C9A-1B7E-4E4B-AFA0-5ADD16E3921D}" type="datetime1">
              <a:rPr lang="en-US" smtClean="0"/>
              <a:pPr/>
              <a:t>7/15/10</a:t>
            </a:fld>
            <a:endParaRPr lang="en-US"/>
          </a:p>
        </p:txBody>
      </p:sp>
      <p:sp>
        <p:nvSpPr>
          <p:cNvPr id="5" name="Slide Number Placeholder 4"/>
          <p:cNvSpPr>
            <a:spLocks noGrp="1"/>
          </p:cNvSpPr>
          <p:nvPr>
            <p:ph type="sldNum" sz="quarter" idx="12"/>
          </p:nvPr>
        </p:nvSpPr>
        <p:spPr/>
        <p:txBody>
          <a:bodyPr/>
          <a:lstStyle/>
          <a:p>
            <a:fld id="{D306F696-9C49-4C74-B235-02FFA1275543}" type="slidenum">
              <a:rPr lang="en-US" smtClean="0"/>
              <a:pPr/>
              <a:t>‹#›</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90268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457200" y="1371601"/>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420533" y="249237"/>
            <a:ext cx="8275875" cy="1143000"/>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460721" y="1804988"/>
            <a:ext cx="7179371" cy="41386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p:txBody>
          <a:bodyPr/>
          <a:lstStyle/>
          <a:p>
            <a:fld id="{5EF2EF2A-6510-4B68-9377-A1B73AD34BFF}" type="datetime1">
              <a:rPr lang="en-US" smtClean="0"/>
              <a:pPr/>
              <a:t>7/15/10</a:t>
            </a:fld>
            <a:endParaRPr lang="en-US" dirty="0"/>
          </a:p>
        </p:txBody>
      </p:sp>
      <p:sp>
        <p:nvSpPr>
          <p:cNvPr id="19" name="Slide Number Placeholder 18"/>
          <p:cNvSpPr>
            <a:spLocks noGrp="1"/>
          </p:cNvSpPr>
          <p:nvPr>
            <p:ph type="sldNum" sz="quarter" idx="20"/>
          </p:nvPr>
        </p:nvSpPr>
        <p:spPr/>
        <p:txBody>
          <a:bodyPr/>
          <a:lstStyle/>
          <a:p>
            <a:pPr algn="l"/>
            <a:r>
              <a:rPr lang="en-US" smtClean="0"/>
              <a:t>PAGE </a:t>
            </a:r>
            <a:fld id="{711B4CA8-52BE-46B1-A536-58CE1A3FAF74}" type="slidenum">
              <a:rPr lang="en-US" smtClean="0"/>
              <a:pPr algn="l"/>
              <a:t>‹#›</a:t>
            </a:fld>
            <a:endParaRPr lang="en-US" dirty="0"/>
          </a:p>
        </p:txBody>
      </p:sp>
      <p:sp>
        <p:nvSpPr>
          <p:cNvPr id="20" name="Footer Placeholder 19"/>
          <p:cNvSpPr>
            <a:spLocks noGrp="1"/>
          </p:cNvSpPr>
          <p:nvPr>
            <p:ph type="ftr" sz="quarter" idx="21"/>
          </p:nvPr>
        </p:nvSpPr>
        <p:spPr/>
        <p:txBody>
          <a:bodyPr/>
          <a:lstStyle/>
          <a:p>
            <a:pPr algn="l"/>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80022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457200" y="1371601"/>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420533" y="249237"/>
            <a:ext cx="8275875" cy="1143000"/>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460721" y="1804988"/>
            <a:ext cx="7179371" cy="41386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p:txBody>
          <a:bodyPr/>
          <a:lstStyle/>
          <a:p>
            <a:fld id="{D69696FA-9D91-4B97-85E7-CFA9BD38AF24}" type="datetime1">
              <a:rPr lang="en-US" smtClean="0"/>
              <a:pPr/>
              <a:t>7/15/10</a:t>
            </a:fld>
            <a:endParaRPr lang="en-US" dirty="0"/>
          </a:p>
        </p:txBody>
      </p:sp>
      <p:sp>
        <p:nvSpPr>
          <p:cNvPr id="19" name="Slide Number Placeholder 18"/>
          <p:cNvSpPr>
            <a:spLocks noGrp="1"/>
          </p:cNvSpPr>
          <p:nvPr>
            <p:ph type="sldNum" sz="quarter" idx="20"/>
          </p:nvPr>
        </p:nvSpPr>
        <p:spPr/>
        <p:txBody>
          <a:bodyPr/>
          <a:lstStyle/>
          <a:p>
            <a:pPr algn="l"/>
            <a:r>
              <a:rPr lang="en-US" smtClean="0"/>
              <a:t>PAGE </a:t>
            </a:r>
            <a:fld id="{711B4CA8-52BE-46B1-A536-58CE1A3FAF74}" type="slidenum">
              <a:rPr lang="en-US" smtClean="0"/>
              <a:pPr algn="l"/>
              <a:t>‹#›</a:t>
            </a:fld>
            <a:endParaRPr lang="en-US" dirty="0"/>
          </a:p>
        </p:txBody>
      </p:sp>
      <p:sp>
        <p:nvSpPr>
          <p:cNvPr id="20" name="Footer Placeholder 19"/>
          <p:cNvSpPr>
            <a:spLocks noGrp="1"/>
          </p:cNvSpPr>
          <p:nvPr>
            <p:ph type="ftr" sz="quarter" idx="21"/>
          </p:nvPr>
        </p:nvSpPr>
        <p:spPr/>
        <p:txBody>
          <a:bodyPr/>
          <a:lstStyle/>
          <a:p>
            <a:pPr algn="l"/>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80022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5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457200" y="1371601"/>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420533" y="249237"/>
            <a:ext cx="8275875" cy="1143000"/>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460721" y="1804988"/>
            <a:ext cx="7179371" cy="41386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p:txBody>
          <a:bodyPr/>
          <a:lstStyle/>
          <a:p>
            <a:fld id="{73F5B31D-861B-40A2-8E6A-5097B0597BDB}" type="datetime1">
              <a:rPr lang="en-US" smtClean="0"/>
              <a:pPr/>
              <a:t>7/15/10</a:t>
            </a:fld>
            <a:endParaRPr lang="en-US" dirty="0"/>
          </a:p>
        </p:txBody>
      </p:sp>
      <p:sp>
        <p:nvSpPr>
          <p:cNvPr id="19" name="Slide Number Placeholder 18"/>
          <p:cNvSpPr>
            <a:spLocks noGrp="1"/>
          </p:cNvSpPr>
          <p:nvPr>
            <p:ph type="sldNum" sz="quarter" idx="20"/>
          </p:nvPr>
        </p:nvSpPr>
        <p:spPr/>
        <p:txBody>
          <a:bodyPr/>
          <a:lstStyle/>
          <a:p>
            <a:pPr algn="l"/>
            <a:r>
              <a:rPr lang="en-US" smtClean="0"/>
              <a:t>PAGE </a:t>
            </a:r>
            <a:fld id="{711B4CA8-52BE-46B1-A536-58CE1A3FAF74}" type="slidenum">
              <a:rPr lang="en-US" smtClean="0"/>
              <a:pPr algn="l"/>
              <a:t>‹#›</a:t>
            </a:fld>
            <a:endParaRPr lang="en-US" dirty="0"/>
          </a:p>
        </p:txBody>
      </p:sp>
      <p:sp>
        <p:nvSpPr>
          <p:cNvPr id="20" name="Footer Placeholder 19"/>
          <p:cNvSpPr>
            <a:spLocks noGrp="1"/>
          </p:cNvSpPr>
          <p:nvPr>
            <p:ph type="ftr" sz="quarter" idx="21"/>
          </p:nvPr>
        </p:nvSpPr>
        <p:spPr/>
        <p:txBody>
          <a:bodyPr/>
          <a:lstStyle/>
          <a:p>
            <a:pPr algn="l"/>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11983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only">
    <p:spTree>
      <p:nvGrpSpPr>
        <p:cNvPr id="1" name=""/>
        <p:cNvGrpSpPr/>
        <p:nvPr/>
      </p:nvGrpSpPr>
      <p:grpSpPr>
        <a:xfrm>
          <a:off x="0" y="0"/>
          <a:ext cx="0" cy="0"/>
          <a:chOff x="0" y="0"/>
          <a:chExt cx="0" cy="0"/>
        </a:xfrm>
      </p:grpSpPr>
      <p:sp>
        <p:nvSpPr>
          <p:cNvPr id="11" name="Text Placeholder 12"/>
          <p:cNvSpPr>
            <a:spLocks noGrp="1"/>
          </p:cNvSpPr>
          <p:nvPr>
            <p:ph type="body" sz="quarter" idx="13" hasCustomPrompt="1"/>
          </p:nvPr>
        </p:nvSpPr>
        <p:spPr>
          <a:xfrm>
            <a:off x="457200" y="1371601"/>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3" y="249237"/>
            <a:ext cx="8275875" cy="1143000"/>
          </a:xfrm>
        </p:spPr>
        <p:txBody>
          <a:bodyPr lIns="0"/>
          <a:lstStyle>
            <a:lvl1pPr algn="l">
              <a:defRPr/>
            </a:lvl1pPr>
          </a:lstStyle>
          <a:p>
            <a:r>
              <a:rPr lang="en-US" dirty="0" smtClean="0"/>
              <a:t>Click to edit Master title style</a:t>
            </a:r>
            <a:endParaRPr lang="en-US" dirty="0"/>
          </a:p>
        </p:txBody>
      </p:sp>
      <p:sp>
        <p:nvSpPr>
          <p:cNvPr id="16"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Date Placeholder 11"/>
          <p:cNvSpPr>
            <a:spLocks noGrp="1"/>
          </p:cNvSpPr>
          <p:nvPr>
            <p:ph type="dt" sz="half" idx="14"/>
          </p:nvPr>
        </p:nvSpPr>
        <p:spPr/>
        <p:txBody>
          <a:bodyPr/>
          <a:lstStyle/>
          <a:p>
            <a:fld id="{0ADF2118-0E26-4BEC-AF86-2F3E43BD9287}" type="datetime1">
              <a:rPr lang="en-US" smtClean="0"/>
              <a:pPr/>
              <a:t>7/15/10</a:t>
            </a:fld>
            <a:endParaRPr lang="en-US" dirty="0"/>
          </a:p>
        </p:txBody>
      </p:sp>
      <p:sp>
        <p:nvSpPr>
          <p:cNvPr id="13" name="Slide Number Placeholder 12"/>
          <p:cNvSpPr>
            <a:spLocks noGrp="1"/>
          </p:cNvSpPr>
          <p:nvPr>
            <p:ph type="sldNum" sz="quarter" idx="15"/>
          </p:nvPr>
        </p:nvSpPr>
        <p:spPr/>
        <p:txBody>
          <a:bodyPr/>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6"/>
          </p:nvPr>
        </p:nvSpPr>
        <p:spPr/>
        <p:txBody>
          <a:bodyPr/>
          <a:lstStyle/>
          <a:p>
            <a:pPr algn="l"/>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3910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98249-4441-41F0-9CB1-EEBB372AD5E8}" type="datetime1">
              <a:rPr lang="en-US" smtClean="0"/>
              <a:pPr/>
              <a:t>7/15/10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12111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2D2EA-57AC-4FA4-B6F5-B16F9B71CA85}" type="datetime1">
              <a:rPr lang="en-US" smtClean="0"/>
              <a:pPr/>
              <a:t>7/15/10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71F1A-56CC-4BDE-BAEC-69B5BD69ADE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704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C21EE9-1283-4B9A-81CA-C6F120DF90B5}" type="datetime1">
              <a:rPr lang="en-US" smtClean="0"/>
              <a:pPr/>
              <a:t>7/15/10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71F1A-56CC-4BDE-BAEC-69B5BD69ADE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969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E81E0F-9010-4108-939C-9CF9DEAD2406}" type="datetime1">
              <a:rPr lang="en-US" smtClean="0"/>
              <a:pPr/>
              <a:t>7/15/10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71F1A-56CC-4BDE-BAEC-69B5BD69ADE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756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3B1656-47E6-4E7B-A81D-D1C7124297CB}" type="datetime1">
              <a:rPr lang="en-US" smtClean="0"/>
              <a:pPr/>
              <a:t>7/15/10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71F1A-56CC-4BDE-BAEC-69B5BD69ADE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968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0400B-5F83-43E3-9090-B2EA64D02132}" type="datetime1">
              <a:rPr lang="en-US" smtClean="0"/>
              <a:pPr/>
              <a:t>7/15/10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71F1A-56CC-4BDE-BAEC-69B5BD69ADE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606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88648-2465-405A-9182-93B2AEEA7151}" type="datetime1">
              <a:rPr lang="en-US" smtClean="0"/>
              <a:pPr/>
              <a:t>7/15/10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71F1A-56CC-4BDE-BAEC-69B5BD69ADE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812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373F9-9037-4F33-AC4F-22B3D7142D1B}" type="datetime1">
              <a:rPr lang="en-US" smtClean="0"/>
              <a:pPr/>
              <a:t>7/15/10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71F1A-56CC-4BDE-BAEC-69B5BD69ADE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73913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1A7E9-2215-44BB-B70D-F52BC2B8F2A8}" type="datetime1">
              <a:rPr lang="en-US" smtClean="0"/>
              <a:pPr/>
              <a:t>7/15/10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71F1A-56CC-4BDE-BAEC-69B5BD69ADEB}"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735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9.emf"/><Relationship Id="rId3" Type="http://schemas.openxmlformats.org/officeDocument/2006/relationships/image" Target="../media/image20.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Engineers are People Too</a:t>
            </a:r>
            <a:endParaRPr lang="en-US" dirty="0"/>
          </a:p>
        </p:txBody>
      </p:sp>
      <p:sp>
        <p:nvSpPr>
          <p:cNvPr id="3" name="Subtitle 2"/>
          <p:cNvSpPr>
            <a:spLocks noGrp="1"/>
          </p:cNvSpPr>
          <p:nvPr>
            <p:ph type="subTitle" idx="1"/>
          </p:nvPr>
        </p:nvSpPr>
        <p:spPr/>
        <p:txBody>
          <a:bodyPr/>
          <a:lstStyle/>
          <a:p>
            <a:r>
              <a:rPr lang="en-US" dirty="0" smtClean="0"/>
              <a:t>Adam Shostack</a:t>
            </a:r>
          </a:p>
          <a:p>
            <a:r>
              <a:rPr lang="en-US" dirty="0" smtClean="0"/>
              <a:t>Microsoft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935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SDL Threat Modeling Tool</a:t>
            </a:r>
            <a:endParaRPr lang="en-US" dirty="0"/>
          </a:p>
        </p:txBody>
      </p:sp>
      <p:sp>
        <p:nvSpPr>
          <p:cNvPr id="3" name="Content Placeholder 2"/>
          <p:cNvSpPr>
            <a:spLocks noGrp="1"/>
          </p:cNvSpPr>
          <p:nvPr>
            <p:ph idx="1"/>
          </p:nvPr>
        </p:nvSpPr>
        <p:spPr>
          <a:xfrm>
            <a:off x="457200" y="1600200"/>
            <a:ext cx="8610600" cy="4525963"/>
          </a:xfrm>
        </p:spPr>
        <p:txBody>
          <a:bodyPr>
            <a:normAutofit lnSpcReduction="10000"/>
          </a:bodyPr>
          <a:lstStyle/>
          <a:p>
            <a:r>
              <a:rPr lang="en-US" dirty="0"/>
              <a:t>SDL TM Tool makes threat modeling flow better for a broader set of users</a:t>
            </a:r>
          </a:p>
          <a:p>
            <a:r>
              <a:rPr lang="en-US" dirty="0" smtClean="0"/>
              <a:t>Main </a:t>
            </a:r>
            <a:r>
              <a:rPr lang="en-US" dirty="0"/>
              <a:t>Approach:</a:t>
            </a:r>
          </a:p>
          <a:p>
            <a:pPr lvl="1"/>
            <a:r>
              <a:rPr lang="en-US" dirty="0"/>
              <a:t>Simple, prescriptive, self-checks</a:t>
            </a:r>
          </a:p>
          <a:p>
            <a:r>
              <a:rPr lang="en-US" dirty="0"/>
              <a:t>Tool</a:t>
            </a:r>
          </a:p>
          <a:p>
            <a:pPr lvl="1"/>
            <a:r>
              <a:rPr lang="en-US" dirty="0" smtClean="0"/>
              <a:t>Draw threat model diagrams with live feedback</a:t>
            </a:r>
            <a:endParaRPr lang="en-US" dirty="0"/>
          </a:p>
          <a:p>
            <a:pPr lvl="1"/>
            <a:r>
              <a:rPr lang="en-US" dirty="0"/>
              <a:t>Guided analysis of threats and mitigations using STRIDE</a:t>
            </a:r>
          </a:p>
          <a:p>
            <a:pPr lvl="1"/>
            <a:r>
              <a:rPr lang="en-US" dirty="0"/>
              <a:t>Integrates with bug tracking systems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6958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STRIDE Framework</a:t>
            </a:r>
            <a:r>
              <a:rPr lang="en-US" sz="2200" baseline="70000" dirty="0" smtClean="0"/>
              <a:t>*</a:t>
            </a:r>
            <a:r>
              <a:rPr lang="en-US" dirty="0" smtClean="0"/>
              <a:t> for finding threats</a:t>
            </a:r>
            <a:endParaRPr lang="en-US" dirty="0"/>
          </a:p>
        </p:txBody>
      </p:sp>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30730887"/>
              </p:ext>
            </p:extLst>
          </p:nvPr>
        </p:nvGraphicFramePr>
        <p:xfrm>
          <a:off x="457200" y="1600200"/>
          <a:ext cx="8229600" cy="4419597"/>
        </p:xfrm>
        <a:graphic>
          <a:graphicData uri="http://schemas.openxmlformats.org/drawingml/2006/table">
            <a:tbl>
              <a:tblPr firstRow="1" bandRow="1">
                <a:tableStyleId>{5C22544A-7EE6-4342-B048-85BDC9FD1C3A}</a:tableStyleId>
              </a:tblPr>
              <a:tblGrid>
                <a:gridCol w="4114800"/>
                <a:gridCol w="4114800"/>
              </a:tblGrid>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1" i="0" u="none" strike="noStrike" cap="none" normalizeH="0" baseline="0" dirty="0" smtClean="0">
                          <a:solidFill>
                            <a:schemeClr val="bg2"/>
                          </a:solidFill>
                          <a:effectLst/>
                          <a:latin typeface="+mn-lt"/>
                        </a:rPr>
                        <a:t>Threat</a:t>
                      </a:r>
                    </a:p>
                  </a:txBody>
                  <a:tcP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1" i="0" u="none" strike="noStrike" cap="none" normalizeH="0" baseline="0" dirty="0" smtClean="0">
                          <a:solidFill>
                            <a:schemeClr val="bg2"/>
                          </a:solidFill>
                          <a:effectLst/>
                          <a:latin typeface="+mn-lt"/>
                        </a:rPr>
                        <a:t>Property we want</a:t>
                      </a:r>
                    </a:p>
                  </a:txBody>
                  <a:tcP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S</a:t>
                      </a:r>
                      <a:r>
                        <a:rPr kumimoji="0" lang="en-US" sz="2000" b="0" i="0" u="none" strike="noStrike" cap="none" normalizeH="0" baseline="0" dirty="0" smtClean="0">
                          <a:solidFill>
                            <a:schemeClr val="tx1"/>
                          </a:solidFill>
                          <a:effectLst/>
                          <a:latin typeface="+mn-lt"/>
                        </a:rPr>
                        <a:t>poofing</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A</a:t>
                      </a:r>
                      <a:r>
                        <a:rPr kumimoji="0" lang="en-US" sz="2000" b="0" i="0" u="none" strike="noStrike" cap="none" normalizeH="0" baseline="0" dirty="0" smtClean="0">
                          <a:solidFill>
                            <a:schemeClr val="tx1"/>
                          </a:solidFill>
                          <a:effectLst/>
                          <a:latin typeface="+mn-lt"/>
                        </a:rPr>
                        <a:t>uthentication</a:t>
                      </a:r>
                    </a:p>
                  </a:txBody>
                  <a:tcPr anchor="ct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T</a:t>
                      </a:r>
                      <a:r>
                        <a:rPr kumimoji="0" lang="en-US" sz="2000" b="0" i="0" u="none" strike="noStrike" cap="none" normalizeH="0" baseline="0" dirty="0" smtClean="0">
                          <a:solidFill>
                            <a:schemeClr val="tx1"/>
                          </a:solidFill>
                          <a:effectLst/>
                          <a:latin typeface="+mn-lt"/>
                        </a:rPr>
                        <a:t>ampering</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I</a:t>
                      </a:r>
                      <a:r>
                        <a:rPr kumimoji="0" lang="en-US" sz="2000" b="0" i="0" u="none" strike="noStrike" cap="none" normalizeH="0" baseline="0" dirty="0" smtClean="0">
                          <a:solidFill>
                            <a:schemeClr val="tx1"/>
                          </a:solidFill>
                          <a:effectLst/>
                          <a:latin typeface="+mn-lt"/>
                        </a:rPr>
                        <a:t>ntegrity</a:t>
                      </a:r>
                    </a:p>
                  </a:txBody>
                  <a:tcPr anchor="ct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R</a:t>
                      </a:r>
                      <a:r>
                        <a:rPr kumimoji="0" lang="en-US" sz="2000" b="0" i="0" u="none" strike="noStrike" cap="none" normalizeH="0" baseline="0" dirty="0" smtClean="0">
                          <a:solidFill>
                            <a:schemeClr val="tx1"/>
                          </a:solidFill>
                          <a:effectLst/>
                          <a:latin typeface="+mn-lt"/>
                        </a:rPr>
                        <a:t>epudiation</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N</a:t>
                      </a:r>
                      <a:r>
                        <a:rPr kumimoji="0" lang="en-US" sz="2000" b="0" i="0" u="none" strike="noStrike" cap="none" normalizeH="0" baseline="0" dirty="0" smtClean="0">
                          <a:solidFill>
                            <a:schemeClr val="tx1"/>
                          </a:solidFill>
                          <a:effectLst/>
                          <a:latin typeface="+mn-lt"/>
                        </a:rPr>
                        <a:t>on-repudiation</a:t>
                      </a:r>
                    </a:p>
                  </a:txBody>
                  <a:tcPr anchor="ct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I</a:t>
                      </a:r>
                      <a:r>
                        <a:rPr kumimoji="0" lang="en-US" sz="2000" b="0" i="0" u="none" strike="noStrike" cap="none" normalizeH="0" baseline="0" dirty="0" smtClean="0">
                          <a:solidFill>
                            <a:schemeClr val="tx1"/>
                          </a:solidFill>
                          <a:effectLst/>
                          <a:latin typeface="+mn-lt"/>
                        </a:rPr>
                        <a:t>nformation Disclosure</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C</a:t>
                      </a:r>
                      <a:r>
                        <a:rPr kumimoji="0" lang="en-US" sz="2000" b="0" i="0" u="none" strike="noStrike" cap="none" normalizeH="0" baseline="0" dirty="0" smtClean="0">
                          <a:solidFill>
                            <a:schemeClr val="tx1"/>
                          </a:solidFill>
                          <a:effectLst/>
                          <a:latin typeface="+mn-lt"/>
                        </a:rPr>
                        <a:t>onfidentiality</a:t>
                      </a:r>
                    </a:p>
                  </a:txBody>
                  <a:tcPr anchor="ct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D</a:t>
                      </a:r>
                      <a:r>
                        <a:rPr kumimoji="0" lang="en-US" sz="2000" b="0" i="0" u="none" strike="noStrike" cap="none" normalizeH="0" baseline="0" dirty="0" smtClean="0">
                          <a:solidFill>
                            <a:schemeClr val="tx1"/>
                          </a:solidFill>
                          <a:effectLst/>
                          <a:latin typeface="+mn-lt"/>
                        </a:rPr>
                        <a:t>enial of Service</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A</a:t>
                      </a:r>
                      <a:r>
                        <a:rPr kumimoji="0" lang="en-US" sz="2000" b="0" i="0" u="none" strike="noStrike" cap="none" normalizeH="0" baseline="0" dirty="0" smtClean="0">
                          <a:solidFill>
                            <a:schemeClr val="tx1"/>
                          </a:solidFill>
                          <a:effectLst/>
                          <a:latin typeface="+mn-lt"/>
                        </a:rPr>
                        <a:t>vailability</a:t>
                      </a:r>
                    </a:p>
                  </a:txBody>
                  <a:tcPr anchor="ctr" horzOverflow="overflow"/>
                </a:tc>
              </a:tr>
              <a:tr h="631371">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E</a:t>
                      </a:r>
                      <a:r>
                        <a:rPr kumimoji="0" lang="en-US" sz="2000" b="0" i="0" u="none" strike="noStrike" cap="none" normalizeH="0" baseline="0" dirty="0" smtClean="0">
                          <a:solidFill>
                            <a:schemeClr val="tx1"/>
                          </a:solidFill>
                          <a:effectLst/>
                          <a:latin typeface="+mn-lt"/>
                        </a:rPr>
                        <a:t>levation of Privilege</a:t>
                      </a:r>
                    </a:p>
                  </a:txBody>
                  <a:tcPr anchor="ctr" horzOverflow="overflow"/>
                </a:tc>
                <a:tc>
                  <a:txBody>
                    <a:bodyPr/>
                    <a:lstStyle/>
                    <a:p>
                      <a:pPr marL="0" marR="0" lvl="0" indent="0" algn="l" defTabSz="914400" rtl="0" eaLnBrk="1" fontAlgn="base" latinLnBrk="0" hangingPunct="1">
                        <a:lnSpc>
                          <a:spcPct val="85000"/>
                        </a:lnSpc>
                        <a:spcBef>
                          <a:spcPct val="40000"/>
                        </a:spcBef>
                        <a:spcAft>
                          <a:spcPct val="0"/>
                        </a:spcAft>
                        <a:buClr>
                          <a:schemeClr val="tx2"/>
                        </a:buClr>
                        <a:buSzPct val="85000"/>
                        <a:buFont typeface="Wingdings" pitchFamily="2" charset="2"/>
                        <a:buNone/>
                        <a:tabLst/>
                      </a:pPr>
                      <a:r>
                        <a:rPr kumimoji="0" lang="en-US" sz="2000" b="0" i="0" u="none" strike="noStrike" cap="none" normalizeH="0" baseline="0" dirty="0" smtClean="0">
                          <a:solidFill>
                            <a:srgbClr val="FF0000"/>
                          </a:solidFill>
                          <a:effectLst/>
                          <a:latin typeface="+mn-lt"/>
                        </a:rPr>
                        <a:t>A</a:t>
                      </a:r>
                      <a:r>
                        <a:rPr kumimoji="0" lang="en-US" sz="2000" b="0" i="0" u="none" strike="noStrike" cap="none" normalizeH="0" baseline="0" dirty="0" smtClean="0">
                          <a:solidFill>
                            <a:schemeClr val="tx1"/>
                          </a:solidFill>
                          <a:effectLst/>
                          <a:latin typeface="+mn-lt"/>
                        </a:rPr>
                        <a:t>uthorization</a:t>
                      </a:r>
                    </a:p>
                  </a:txBody>
                  <a:tcPr anchor="ctr" horzOverflow="overflow"/>
                </a:tc>
              </a:tr>
            </a:tbl>
          </a:graphicData>
        </a:graphic>
      </p:graphicFrame>
      <p:sp>
        <p:nvSpPr>
          <p:cNvPr id="3" name="TextBox 2"/>
          <p:cNvSpPr txBox="1"/>
          <p:nvPr/>
        </p:nvSpPr>
        <p:spPr>
          <a:xfrm>
            <a:off x="381000" y="6139934"/>
            <a:ext cx="8305800" cy="369332"/>
          </a:xfrm>
          <a:prstGeom prst="rect">
            <a:avLst/>
          </a:prstGeom>
          <a:noFill/>
        </p:spPr>
        <p:txBody>
          <a:bodyPr wrap="square" rtlCol="0">
            <a:spAutoFit/>
          </a:bodyPr>
          <a:lstStyle/>
          <a:p>
            <a:r>
              <a:rPr lang="en-US" dirty="0" smtClean="0"/>
              <a:t>* Framework, not classification scheme.  STRIDE is a good framework, bad taxonomy</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988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threats: Use STRIDE per element</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0" y="1371599"/>
            <a:ext cx="9144000" cy="6884581"/>
          </a:xfrm>
          <a:prstGeom prst="rect">
            <a:avLst/>
          </a:prstGeom>
          <a:noFill/>
          <a:ln w="9525">
            <a:noFill/>
            <a:miter lim="800000"/>
            <a:headEnd/>
            <a:tailEnd/>
          </a:ln>
          <a:effectLst/>
        </p:spPr>
      </p:pic>
      <p:pic>
        <p:nvPicPr>
          <p:cNvPr id="6" name="Content Placeholder 3" descr="stride-element.jpg"/>
          <p:cNvPicPr>
            <a:picLocks noChangeAspect="1"/>
          </p:cNvPicPr>
          <p:nvPr/>
        </p:nvPicPr>
        <p:blipFill>
          <a:blip r:embed="rId4" cstate="print"/>
          <a:srcRect r="18750" b="14063"/>
          <a:stretch>
            <a:fillRect/>
          </a:stretch>
        </p:blipFill>
        <p:spPr>
          <a:xfrm>
            <a:off x="5181600" y="3352800"/>
            <a:ext cx="3962400"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15458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&amp; Engineering</a:t>
            </a:r>
            <a:endParaRPr lang="en-US" dirty="0"/>
          </a:p>
        </p:txBody>
      </p:sp>
      <p:sp>
        <p:nvSpPr>
          <p:cNvPr id="4" name="Content Placeholder 3"/>
          <p:cNvSpPr>
            <a:spLocks noGrp="1"/>
          </p:cNvSpPr>
          <p:nvPr>
            <p:ph sz="half" idx="1"/>
          </p:nvPr>
        </p:nvSpPr>
        <p:spPr>
          <a:xfrm>
            <a:off x="3962400" y="1371600"/>
            <a:ext cx="5029200" cy="5486400"/>
          </a:xfrm>
        </p:spPr>
        <p:txBody>
          <a:bodyPr>
            <a:normAutofit fontScale="47500" lnSpcReduction="20000"/>
          </a:bodyPr>
          <a:lstStyle/>
          <a:p>
            <a:r>
              <a:rPr lang="en-US" sz="5100" dirty="0"/>
              <a:t>“</a:t>
            </a:r>
            <a:r>
              <a:rPr lang="en-US" sz="5100" i="1" dirty="0"/>
              <a:t>…the person is fully immersed in what he or she is doing, characterized by a feeling of energized focus, full involvement, and success…</a:t>
            </a:r>
            <a:r>
              <a:rPr lang="en-US" sz="5100" dirty="0"/>
              <a:t>”</a:t>
            </a:r>
          </a:p>
          <a:p>
            <a:r>
              <a:rPr lang="en-US" sz="5100" dirty="0"/>
              <a:t>Elements of </a:t>
            </a:r>
            <a:r>
              <a:rPr lang="en-US" sz="5100" dirty="0" smtClean="0"/>
              <a:t>flow</a:t>
            </a:r>
            <a:endParaRPr lang="en-US" sz="5100" dirty="0">
              <a:solidFill>
                <a:schemeClr val="tx2"/>
              </a:solidFill>
            </a:endParaRPr>
          </a:p>
          <a:p>
            <a:pPr lvl="1"/>
            <a:r>
              <a:rPr lang="en-US" sz="4200" dirty="0" smtClean="0"/>
              <a:t>The </a:t>
            </a:r>
            <a:r>
              <a:rPr lang="en-US" sz="4200" dirty="0"/>
              <a:t>activity is intrinsically rewarding</a:t>
            </a:r>
          </a:p>
          <a:p>
            <a:pPr lvl="1"/>
            <a:r>
              <a:rPr lang="en-US" sz="4200" dirty="0"/>
              <a:t>People become absorbed in the </a:t>
            </a:r>
            <a:r>
              <a:rPr lang="en-US" sz="4200" dirty="0" smtClean="0"/>
              <a:t>activity</a:t>
            </a:r>
          </a:p>
          <a:p>
            <a:pPr lvl="1"/>
            <a:r>
              <a:rPr lang="en-US" sz="4200" dirty="0" smtClean="0"/>
              <a:t>A loss of the feeling of self-consciousness, </a:t>
            </a:r>
          </a:p>
          <a:p>
            <a:pPr lvl="1"/>
            <a:r>
              <a:rPr lang="en-US" sz="4200" dirty="0" smtClean="0"/>
              <a:t>Distorted sense of time</a:t>
            </a:r>
          </a:p>
          <a:p>
            <a:pPr lvl="1"/>
            <a:r>
              <a:rPr lang="en-US" sz="4200" dirty="0"/>
              <a:t>A sense of personal control over the situation or </a:t>
            </a:r>
            <a:r>
              <a:rPr lang="en-US" sz="4200" dirty="0" smtClean="0"/>
              <a:t>activity</a:t>
            </a:r>
          </a:p>
          <a:p>
            <a:pPr lvl="1"/>
            <a:r>
              <a:rPr lang="en-US" sz="4000" i="1" dirty="0">
                <a:solidFill>
                  <a:schemeClr val="tx2"/>
                </a:solidFill>
              </a:rPr>
              <a:t>Clear goals</a:t>
            </a:r>
          </a:p>
          <a:p>
            <a:pPr lvl="1"/>
            <a:r>
              <a:rPr lang="en-US" sz="4000" dirty="0"/>
              <a:t>Concentrating and focusing</a:t>
            </a:r>
          </a:p>
          <a:p>
            <a:pPr lvl="1"/>
            <a:r>
              <a:rPr lang="en-US" sz="4000" i="1" dirty="0">
                <a:solidFill>
                  <a:schemeClr val="tx2"/>
                </a:solidFill>
              </a:rPr>
              <a:t>Direct and immediate feedback</a:t>
            </a:r>
          </a:p>
          <a:p>
            <a:pPr lvl="1"/>
            <a:r>
              <a:rPr lang="en-US" sz="4000" i="1" dirty="0">
                <a:solidFill>
                  <a:schemeClr val="tx2"/>
                </a:solidFill>
              </a:rPr>
              <a:t>Balance between ability level and </a:t>
            </a:r>
            <a:r>
              <a:rPr lang="en-US" sz="4000" i="1" dirty="0" smtClean="0">
                <a:solidFill>
                  <a:schemeClr val="tx2"/>
                </a:solidFill>
              </a:rPr>
              <a:t>challenge</a:t>
            </a:r>
            <a:endParaRPr lang="en-US" sz="4000" dirty="0" smtClean="0"/>
          </a:p>
          <a:p>
            <a:endParaRPr lang="en-US" dirty="0"/>
          </a:p>
        </p:txBody>
      </p:sp>
      <p:pic>
        <p:nvPicPr>
          <p:cNvPr id="3076" name="Picture 4"/>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9600" y="1600200"/>
            <a:ext cx="3000375" cy="460439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9207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Flow Channel</a:t>
            </a:r>
            <a:endParaRPr lang="en-US" dirty="0"/>
          </a:p>
        </p:txBody>
      </p:sp>
      <p:pic>
        <p:nvPicPr>
          <p:cNvPr id="7" name="Content Placeholder 3" descr="flow.jpg"/>
          <p:cNvPicPr>
            <a:picLocks noGrp="1" noChangeAspect="1"/>
          </p:cNvPicPr>
          <p:nvPr>
            <p:ph idx="1"/>
          </p:nvPr>
        </p:nvPicPr>
        <p:blipFill>
          <a:blip r:embed="rId2"/>
          <a:stretch>
            <a:fillRect/>
          </a:stretch>
        </p:blipFill>
        <p:spPr>
          <a:xfrm>
            <a:off x="1343025" y="1676400"/>
            <a:ext cx="5895975" cy="485810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1630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and Threat Modeling</a:t>
            </a:r>
            <a:endParaRPr lang="en-US" dirty="0"/>
          </a:p>
        </p:txBody>
      </p:sp>
      <p:pic>
        <p:nvPicPr>
          <p:cNvPr id="5" name="Content Placeholder 3" descr="flow2.jpg"/>
          <p:cNvPicPr>
            <a:picLocks noGrp="1" noChangeAspect="1"/>
          </p:cNvPicPr>
          <p:nvPr>
            <p:ph idx="1"/>
          </p:nvPr>
        </p:nvPicPr>
        <p:blipFill>
          <a:blip r:embed="rId2"/>
          <a:stretch>
            <a:fillRect/>
          </a:stretch>
        </p:blipFill>
        <p:spPr>
          <a:xfrm>
            <a:off x="1326747" y="1681680"/>
            <a:ext cx="5912254" cy="487152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6260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0" indent="0" algn="ctr">
              <a:buNone/>
            </a:pPr>
            <a:r>
              <a:rPr lang="en-US" dirty="0" smtClean="0"/>
              <a:t>Engineering in Large Projects</a:t>
            </a:r>
          </a:p>
          <a:p>
            <a:pPr marL="0" indent="0" algn="ctr">
              <a:buNone/>
            </a:pPr>
            <a:r>
              <a:rPr lang="en-US" sz="4400" b="1" dirty="0" smtClean="0"/>
              <a:t>&gt; Threat Modeling (II)</a:t>
            </a:r>
          </a:p>
          <a:p>
            <a:pPr marL="0" indent="0" algn="ctr">
              <a:buNone/>
            </a:pPr>
            <a:r>
              <a:rPr lang="en-US" dirty="0" smtClean="0"/>
              <a:t>Usability Tools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2496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TM problem statement</a:t>
            </a:r>
            <a:endParaRPr lang="en-US" dirty="0"/>
          </a:p>
        </p:txBody>
      </p:sp>
      <p:sp>
        <p:nvSpPr>
          <p:cNvPr id="3" name="Text Placeholder 2"/>
          <p:cNvSpPr>
            <a:spLocks noGrp="1"/>
          </p:cNvSpPr>
          <p:nvPr>
            <p:ph type="body" sz="quarter" idx="10"/>
          </p:nvPr>
        </p:nvSpPr>
        <p:spPr>
          <a:xfrm>
            <a:off x="381000" y="1411552"/>
            <a:ext cx="8382000" cy="4760648"/>
          </a:xfrm>
        </p:spPr>
        <p:txBody>
          <a:bodyPr>
            <a:normAutofit/>
          </a:bodyPr>
          <a:lstStyle/>
          <a:p>
            <a:r>
              <a:rPr lang="en-US" dirty="0" smtClean="0"/>
              <a:t>Even with the SDL TM Tool…</a:t>
            </a:r>
          </a:p>
          <a:p>
            <a:r>
              <a:rPr lang="en-US" dirty="0" smtClean="0"/>
              <a:t>Threat models often pushed to one person</a:t>
            </a:r>
          </a:p>
          <a:p>
            <a:pPr lvl="1"/>
            <a:r>
              <a:rPr lang="en-US" dirty="0" smtClean="0"/>
              <a:t>Less collaboration</a:t>
            </a:r>
          </a:p>
          <a:p>
            <a:pPr lvl="1"/>
            <a:r>
              <a:rPr lang="en-US" dirty="0" smtClean="0"/>
              <a:t>One perspective</a:t>
            </a:r>
          </a:p>
          <a:p>
            <a:pPr lvl="1"/>
            <a:r>
              <a:rPr lang="en-US" dirty="0" smtClean="0"/>
              <a:t>Sometimes a junior person</a:t>
            </a:r>
          </a:p>
          <a:p>
            <a:r>
              <a:rPr lang="en-US" dirty="0" smtClean="0"/>
              <a:t>Meetings to review &amp; share threat models</a:t>
            </a:r>
          </a:p>
          <a:p>
            <a:pPr lvl="1"/>
            <a:r>
              <a:rPr lang="en-US" dirty="0" smtClean="0"/>
              <a:t>Experts took over meetings</a:t>
            </a:r>
          </a:p>
          <a:p>
            <a:pPr lvl="1"/>
            <a:r>
              <a:rPr lang="en-US" dirty="0" smtClean="0"/>
              <a:t>Working meetings became review meetings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77737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normAutofit fontScale="90000"/>
          </a:bodyPr>
          <a:lstStyle/>
          <a:p>
            <a:r>
              <a:rPr lang="en-US" i="1" dirty="0"/>
              <a:t>Elevation of </a:t>
            </a:r>
            <a:r>
              <a:rPr lang="en-US" i="1" dirty="0" smtClean="0"/>
              <a:t>Privilege: </a:t>
            </a:r>
            <a:br>
              <a:rPr lang="en-US" i="1" dirty="0" smtClean="0"/>
            </a:br>
            <a:r>
              <a:rPr lang="en-US" sz="4000" i="1" dirty="0" smtClean="0"/>
              <a:t>The Threat Modeling Game</a:t>
            </a:r>
            <a:endParaRPr lang="en-US" dirty="0"/>
          </a:p>
        </p:txBody>
      </p:sp>
      <p:sp>
        <p:nvSpPr>
          <p:cNvPr id="3" name="Text Placeholder 2"/>
          <p:cNvSpPr>
            <a:spLocks noGrp="1"/>
          </p:cNvSpPr>
          <p:nvPr>
            <p:ph type="body" sz="quarter" idx="10"/>
          </p:nvPr>
        </p:nvSpPr>
        <p:spPr>
          <a:xfrm>
            <a:off x="381000" y="1676400"/>
            <a:ext cx="8382000" cy="4438138"/>
          </a:xfrm>
        </p:spPr>
        <p:txBody>
          <a:bodyPr/>
          <a:lstStyle/>
          <a:p>
            <a:r>
              <a:rPr lang="en-US" dirty="0" smtClean="0"/>
              <a:t>Inspired by</a:t>
            </a:r>
          </a:p>
          <a:p>
            <a:pPr lvl="1"/>
            <a:r>
              <a:rPr lang="en-US" dirty="0"/>
              <a:t>Threat Poker by Laurie </a:t>
            </a:r>
            <a:r>
              <a:rPr lang="en-US" dirty="0" smtClean="0"/>
              <a:t>Williams, NCSU</a:t>
            </a:r>
          </a:p>
          <a:p>
            <a:pPr lvl="1"/>
            <a:r>
              <a:rPr lang="en-US" dirty="0" smtClean="0"/>
              <a:t>Serious games movement</a:t>
            </a:r>
          </a:p>
          <a:p>
            <a:r>
              <a:rPr lang="en-US" dirty="0" smtClean="0"/>
              <a:t>Threat modeling game should be</a:t>
            </a:r>
          </a:p>
          <a:p>
            <a:pPr lvl="1"/>
            <a:r>
              <a:rPr lang="en-US" dirty="0" smtClean="0"/>
              <a:t>Simple</a:t>
            </a:r>
          </a:p>
          <a:p>
            <a:pPr lvl="1"/>
            <a:r>
              <a:rPr lang="en-US" dirty="0" smtClean="0"/>
              <a:t>Fun</a:t>
            </a:r>
          </a:p>
          <a:p>
            <a:pPr lvl="1"/>
            <a:r>
              <a:rPr lang="en-US" dirty="0" smtClean="0"/>
              <a:t>Encourage flow</a:t>
            </a:r>
            <a:endParaRPr lang="en-US" dirty="0"/>
          </a:p>
          <a:p>
            <a:pPr marL="0" indent="0">
              <a:buNone/>
            </a:pPr>
            <a:endParaRPr lang="en-US" dirty="0" smtClean="0"/>
          </a:p>
          <a:p>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89043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normAutofit fontScale="90000"/>
          </a:bodyPr>
          <a:lstStyle/>
          <a:p>
            <a:r>
              <a:rPr lang="en-US" sz="4400" dirty="0" smtClean="0"/>
              <a:t>Approach: Draw on Serious Games</a:t>
            </a:r>
            <a:endParaRPr lang="en-US" sz="4400" dirty="0"/>
          </a:p>
        </p:txBody>
      </p:sp>
      <p:sp>
        <p:nvSpPr>
          <p:cNvPr id="3" name="Text Placeholder 2"/>
          <p:cNvSpPr>
            <a:spLocks noGrp="1"/>
          </p:cNvSpPr>
          <p:nvPr>
            <p:ph type="body" sz="quarter" idx="10"/>
          </p:nvPr>
        </p:nvSpPr>
        <p:spPr>
          <a:xfrm>
            <a:off x="381000" y="1371600"/>
            <a:ext cx="8382000" cy="4782848"/>
          </a:xfrm>
        </p:spPr>
        <p:txBody>
          <a:bodyPr/>
          <a:lstStyle/>
          <a:p>
            <a:r>
              <a:rPr lang="en-US" sz="2800" dirty="0" smtClean="0"/>
              <a:t>Field of study since about 1970</a:t>
            </a:r>
          </a:p>
          <a:p>
            <a:pPr lvl="1"/>
            <a:r>
              <a:rPr lang="en-US" sz="2400" dirty="0"/>
              <a:t>“serious games in the sense that these games have an explicit and carefully thought-out educational purpose and are not intended to be played primarily for amusement</a:t>
            </a:r>
            <a:r>
              <a:rPr lang="en-US" sz="2400" dirty="0" smtClean="0"/>
              <a:t>.” (Clark </a:t>
            </a:r>
            <a:r>
              <a:rPr lang="en-US" sz="2400" dirty="0" err="1" smtClean="0"/>
              <a:t>Abt</a:t>
            </a:r>
            <a:r>
              <a:rPr lang="en-US" sz="2400" dirty="0" smtClean="0"/>
              <a:t>)</a:t>
            </a:r>
          </a:p>
          <a:p>
            <a:r>
              <a:rPr lang="en-US" sz="2800" dirty="0" smtClean="0"/>
              <a:t>Now include “Tabletop exercises,” persuasive games, games for health, etc</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43980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0" indent="0" algn="ctr">
              <a:buNone/>
            </a:pPr>
            <a:r>
              <a:rPr lang="en-US" dirty="0" smtClean="0"/>
              <a:t>Engineering in Large Projects</a:t>
            </a:r>
          </a:p>
          <a:p>
            <a:pPr marL="0" indent="0" algn="ctr">
              <a:buNone/>
            </a:pPr>
            <a:r>
              <a:rPr lang="en-US" dirty="0" smtClean="0"/>
              <a:t>Threat Modeling</a:t>
            </a:r>
          </a:p>
          <a:p>
            <a:pPr marL="0" indent="0" algn="ctr">
              <a:buNone/>
            </a:pPr>
            <a:r>
              <a:rPr lang="en-US" dirty="0" smtClean="0"/>
              <a:t>Usability Tools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1895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r>
              <a:rPr lang="en-US" dirty="0" smtClean="0"/>
              <a:t>Elevation of Privilege is the easy way to get started threat modeling</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3563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Draw a diagram</a:t>
            </a:r>
            <a:endParaRPr lang="en-US" dirty="0"/>
          </a:p>
        </p:txBody>
      </p:sp>
      <p:pic>
        <p:nvPicPr>
          <p:cNvPr id="1027"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0" y="1752600"/>
            <a:ext cx="8547398" cy="4467225"/>
          </a:xfrm>
          <a:prstGeom prst="rect">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5651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play</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Deal out all the cards</a:t>
            </a:r>
          </a:p>
          <a:p>
            <a:r>
              <a:rPr lang="en-US" dirty="0" smtClean="0"/>
              <a:t>Play hands (once around the table)</a:t>
            </a:r>
          </a:p>
          <a:p>
            <a:pPr lvl="1"/>
            <a:r>
              <a:rPr lang="en-US" dirty="0" smtClean="0"/>
              <a:t>Connect the threat on a card to the diagram</a:t>
            </a:r>
          </a:p>
          <a:p>
            <a:pPr lvl="1"/>
            <a:r>
              <a:rPr lang="en-US" dirty="0" smtClean="0"/>
              <a:t>Play in a hand stays in the suit</a:t>
            </a:r>
          </a:p>
          <a:p>
            <a:r>
              <a:rPr lang="en-US" dirty="0" smtClean="0"/>
              <a:t>Play once through the deck</a:t>
            </a:r>
          </a:p>
          <a:p>
            <a:r>
              <a:rPr lang="en-US" dirty="0" smtClean="0"/>
              <a:t>Take notes: </a:t>
            </a:r>
            <a:endParaRPr lang="en-US" dirty="0"/>
          </a:p>
          <a:p>
            <a:pPr marL="457200" lvl="1" indent="0">
              <a:buNone/>
            </a:pPr>
            <a:r>
              <a:rPr lang="en-US" u="sng" dirty="0" smtClean="0"/>
              <a:t>Player   Points  Card  Component     Notes</a:t>
            </a:r>
          </a:p>
          <a:p>
            <a:pPr marL="457200" lvl="1" indent="0">
              <a:buNone/>
            </a:pPr>
            <a:r>
              <a:rPr lang="en-US" u="sng" dirty="0">
                <a:solidFill>
                  <a:schemeClr val="bg1">
                    <a:lumMod val="75000"/>
                  </a:schemeClr>
                </a:solidFill>
              </a:rPr>
              <a:t>_____</a:t>
            </a:r>
            <a:r>
              <a:rPr lang="en-US" dirty="0">
                <a:solidFill>
                  <a:schemeClr val="bg1">
                    <a:lumMod val="75000"/>
                  </a:schemeClr>
                </a:solidFill>
              </a:rPr>
              <a:t>   ____  ____   _________     ______________</a:t>
            </a:r>
            <a:endParaRPr lang="en-US" u="sng" dirty="0">
              <a:solidFill>
                <a:schemeClr val="bg1">
                  <a:lumMod val="75000"/>
                </a:schemeClr>
              </a:solidFill>
            </a:endParaRPr>
          </a:p>
          <a:p>
            <a:pPr marL="457200" lvl="1" indent="0">
              <a:buNone/>
            </a:pPr>
            <a:r>
              <a:rPr lang="en-US" u="sng" dirty="0" smtClean="0">
                <a:solidFill>
                  <a:schemeClr val="bg1">
                    <a:lumMod val="75000"/>
                  </a:schemeClr>
                </a:solidFill>
              </a:rPr>
              <a:t>_____</a:t>
            </a:r>
            <a:r>
              <a:rPr lang="en-US" dirty="0" smtClean="0">
                <a:solidFill>
                  <a:schemeClr val="bg1">
                    <a:lumMod val="75000"/>
                  </a:schemeClr>
                </a:solidFill>
              </a:rPr>
              <a:t>   ____  ____   _________     ______________</a:t>
            </a:r>
            <a:endParaRPr lang="en-US" u="sng" dirty="0" smtClean="0">
              <a:solidFill>
                <a:schemeClr val="bg1">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888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550843" y="1600200"/>
            <a:ext cx="6042314" cy="4525963"/>
          </a:xfrm>
          <a:prstGeom prst="rect">
            <a:avLst/>
          </a:prstGeom>
          <a:noFill/>
          <a:ln w="9525">
            <a:noFill/>
            <a:miter lim="800000"/>
            <a:headEnd/>
            <a:tailEnd/>
          </a:ln>
        </p:spPr>
      </p:pic>
      <p:pic>
        <p:nvPicPr>
          <p:cNvPr id="3074" name="Picture 2"/>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50000"/>
          <a:stretch/>
        </p:blipFill>
        <p:spPr bwMode="auto">
          <a:xfrm rot="1053206">
            <a:off x="5694080" y="1128194"/>
            <a:ext cx="2762250" cy="228578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cxnSp>
        <p:nvCxnSpPr>
          <p:cNvPr id="5" name="Curved Connector 4"/>
          <p:cNvCxnSpPr>
            <a:stCxn id="3074" idx="1"/>
          </p:cNvCxnSpPr>
          <p:nvPr/>
        </p:nvCxnSpPr>
        <p:spPr>
          <a:xfrm rot="10800000" flipV="1">
            <a:off x="4876801" y="1854542"/>
            <a:ext cx="881591" cy="1345857"/>
          </a:xfrm>
          <a:prstGeom prst="curved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3074" idx="1"/>
          </p:cNvCxnSpPr>
          <p:nvPr/>
        </p:nvCxnSpPr>
        <p:spPr>
          <a:xfrm rot="10800000" flipV="1">
            <a:off x="4343401" y="1854542"/>
            <a:ext cx="1414991" cy="1650657"/>
          </a:xfrm>
          <a:prstGeom prst="curved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8516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 plays 10 of Tampering</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550843" y="1600200"/>
            <a:ext cx="6042314" cy="4525963"/>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9858278">
            <a:off x="5898433" y="2789778"/>
            <a:ext cx="3619500" cy="232120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cxnSp>
        <p:nvCxnSpPr>
          <p:cNvPr id="5" name="Curved Connector 4"/>
          <p:cNvCxnSpPr/>
          <p:nvPr/>
        </p:nvCxnSpPr>
        <p:spPr>
          <a:xfrm rot="10800000" flipV="1">
            <a:off x="5791200" y="4952999"/>
            <a:ext cx="1219200" cy="685801"/>
          </a:xfrm>
          <a:prstGeom prst="curvedConnector3">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817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Charlie plays 5 of Tampering</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550843" y="1600200"/>
            <a:ext cx="6042314" cy="4525963"/>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219684">
            <a:off x="958277" y="4465479"/>
            <a:ext cx="2911055" cy="252927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cxnSp>
        <p:nvCxnSpPr>
          <p:cNvPr id="6" name="Curved Connector 5"/>
          <p:cNvCxnSpPr/>
          <p:nvPr/>
        </p:nvCxnSpPr>
        <p:spPr>
          <a:xfrm flipV="1">
            <a:off x="2971800" y="3581400"/>
            <a:ext cx="990600" cy="9144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1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plays 8 of Tampering </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550843" y="1600200"/>
            <a:ext cx="6042314" cy="4525963"/>
          </a:xfrm>
          <a:prstGeom prst="rect">
            <a:avLst/>
          </a:prstGeom>
          <a:noFill/>
          <a:ln w="9525">
            <a:noFill/>
            <a:miter lim="800000"/>
            <a:headEnd/>
            <a:tailEnd/>
          </a:ln>
        </p:spPr>
      </p:pic>
      <p:pic>
        <p:nvPicPr>
          <p:cNvPr id="3074" name="Picture 2"/>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018" r="21092"/>
          <a:stretch/>
        </p:blipFill>
        <p:spPr bwMode="auto">
          <a:xfrm rot="19808301">
            <a:off x="-569132" y="1668159"/>
            <a:ext cx="3657600"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cxnSp>
        <p:nvCxnSpPr>
          <p:cNvPr id="5" name="Curved Connector 4"/>
          <p:cNvCxnSpPr/>
          <p:nvPr/>
        </p:nvCxnSpPr>
        <p:spPr>
          <a:xfrm flipV="1">
            <a:off x="609600" y="3810000"/>
            <a:ext cx="3581400" cy="5334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1445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the Elevation of Privilege Game…</a:t>
            </a:r>
            <a:endParaRPr lang="en-US" dirty="0"/>
          </a:p>
        </p:txBody>
      </p:sp>
      <p:sp>
        <p:nvSpPr>
          <p:cNvPr id="4" name="Content Placeholder 3"/>
          <p:cNvSpPr>
            <a:spLocks noGrp="1"/>
          </p:cNvSpPr>
          <p:nvPr>
            <p:ph idx="1"/>
          </p:nvPr>
        </p:nvSpPr>
        <p:spPr/>
        <p:txBody>
          <a:bodyPr/>
          <a:lstStyle/>
          <a:p>
            <a:r>
              <a:rPr lang="en-US" dirty="0"/>
              <a:t>Finish </a:t>
            </a:r>
            <a:r>
              <a:rPr lang="en-US" dirty="0" smtClean="0"/>
              <a:t>up</a:t>
            </a:r>
          </a:p>
          <a:p>
            <a:r>
              <a:rPr lang="en-US" dirty="0" smtClean="0"/>
              <a:t>Count points</a:t>
            </a:r>
          </a:p>
          <a:p>
            <a:r>
              <a:rPr lang="en-US" dirty="0" smtClean="0"/>
              <a:t>Declare </a:t>
            </a:r>
            <a:r>
              <a:rPr lang="en-US" dirty="0"/>
              <a:t>a </a:t>
            </a:r>
            <a:r>
              <a:rPr lang="en-US" dirty="0" smtClean="0"/>
              <a:t>winner</a:t>
            </a:r>
          </a:p>
          <a:p>
            <a:r>
              <a:rPr lang="en-US" dirty="0" smtClean="0"/>
              <a:t>File </a:t>
            </a:r>
            <a:r>
              <a:rPr lang="en-US" dirty="0"/>
              <a:t>bugs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3136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124200"/>
          </a:xfrm>
        </p:spPr>
        <p:txBody>
          <a:bodyPr>
            <a:noAutofit/>
          </a:bodyPr>
          <a:lstStyle/>
          <a:p>
            <a:r>
              <a:rPr lang="en-US" dirty="0" smtClean="0"/>
              <a:t>Elevation of Privilege is Licensed</a:t>
            </a:r>
            <a:r>
              <a:rPr lang="en-US" sz="5400" dirty="0" smtClean="0"/>
              <a:t/>
            </a:r>
            <a:br>
              <a:rPr lang="en-US" sz="5400" dirty="0" smtClean="0"/>
            </a:br>
            <a:r>
              <a:rPr lang="en-US" sz="5400" dirty="0" smtClean="0"/>
              <a:t/>
            </a:r>
            <a:br>
              <a:rPr lang="en-US" sz="5400" dirty="0" smtClean="0"/>
            </a:br>
            <a:r>
              <a:rPr lang="en-US" sz="5400" dirty="0" smtClean="0"/>
              <a:t>Creative Commons Attribution</a:t>
            </a:r>
            <a:br>
              <a:rPr lang="en-US" sz="5400" dirty="0" smtClean="0"/>
            </a:br>
            <a:r>
              <a:rPr lang="en-US" sz="5400" dirty="0" smtClean="0"/>
              <a:t/>
            </a:r>
            <a:br>
              <a:rPr lang="en-US" sz="5400" dirty="0" smtClean="0"/>
            </a:br>
            <a:r>
              <a:rPr lang="en-US" sz="4800" dirty="0" smtClean="0"/>
              <a:t>… Go play!</a:t>
            </a:r>
            <a:endParaRPr lang="en-US" sz="5700" dirty="0"/>
          </a:p>
        </p:txBody>
      </p:sp>
      <p:sp>
        <p:nvSpPr>
          <p:cNvPr id="3" name="Rectangle 2"/>
          <p:cNvSpPr/>
          <p:nvPr/>
        </p:nvSpPr>
        <p:spPr>
          <a:xfrm>
            <a:off x="2167280" y="6248400"/>
            <a:ext cx="4949496" cy="400110"/>
          </a:xfrm>
          <a:prstGeom prst="rect">
            <a:avLst/>
          </a:prstGeom>
        </p:spPr>
        <p:txBody>
          <a:bodyPr wrap="none">
            <a:spAutoFit/>
          </a:bodyPr>
          <a:lstStyle/>
          <a:p>
            <a:pPr algn="ctr"/>
            <a:r>
              <a:rPr lang="en-US" sz="2000" dirty="0"/>
              <a:t>http://www.microsoft.com/security/sdl/eop/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5152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the game work as a tool?</a:t>
            </a:r>
            <a:endParaRPr lang="en-US" dirty="0"/>
          </a:p>
        </p:txBody>
      </p:sp>
      <p:sp>
        <p:nvSpPr>
          <p:cNvPr id="3" name="Content Placeholder 2"/>
          <p:cNvSpPr>
            <a:spLocks noGrp="1"/>
          </p:cNvSpPr>
          <p:nvPr>
            <p:ph idx="1"/>
          </p:nvPr>
        </p:nvSpPr>
        <p:spPr>
          <a:xfrm>
            <a:off x="457200" y="1600200"/>
            <a:ext cx="5181600" cy="5181600"/>
          </a:xfrm>
        </p:spPr>
        <p:txBody>
          <a:bodyPr>
            <a:normAutofit/>
          </a:bodyPr>
          <a:lstStyle/>
          <a:p>
            <a:r>
              <a:rPr lang="en-US" dirty="0" smtClean="0"/>
              <a:t>Attractive and cool</a:t>
            </a:r>
          </a:p>
          <a:p>
            <a:r>
              <a:rPr lang="en-US" dirty="0" smtClean="0"/>
              <a:t>Encourages flow</a:t>
            </a:r>
          </a:p>
          <a:p>
            <a:r>
              <a:rPr lang="en-US" dirty="0" smtClean="0"/>
              <a:t>Requires participation</a:t>
            </a:r>
          </a:p>
          <a:p>
            <a:pPr lvl="1"/>
            <a:r>
              <a:rPr lang="en-US" dirty="0" smtClean="0"/>
              <a:t>Threats act as hints</a:t>
            </a:r>
          </a:p>
          <a:p>
            <a:pPr lvl="1"/>
            <a:r>
              <a:rPr lang="en-US" dirty="0" smtClean="0"/>
              <a:t>Instant feedback</a:t>
            </a:r>
          </a:p>
          <a:p>
            <a:r>
              <a:rPr lang="en-US" dirty="0" smtClean="0"/>
              <a:t>Social permission for</a:t>
            </a:r>
          </a:p>
          <a:p>
            <a:pPr lvl="1"/>
            <a:r>
              <a:rPr lang="en-US" dirty="0" smtClean="0"/>
              <a:t>Playful exploration</a:t>
            </a:r>
          </a:p>
          <a:p>
            <a:pPr lvl="1"/>
            <a:r>
              <a:rPr lang="en-US" dirty="0" smtClean="0"/>
              <a:t>Disagreement</a:t>
            </a:r>
          </a:p>
          <a:p>
            <a:r>
              <a:rPr lang="en-US" dirty="0" smtClean="0"/>
              <a:t>Produces real threat models</a:t>
            </a:r>
          </a:p>
        </p:txBody>
      </p:sp>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67400" y="1600200"/>
            <a:ext cx="2848773" cy="45529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9829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Software Engineer’s Day</a:t>
            </a:r>
            <a:endParaRPr lang="en-US" dirty="0"/>
          </a:p>
        </p:txBody>
      </p:sp>
      <p:sp>
        <p:nvSpPr>
          <p:cNvPr id="3" name="Content Placeholder 2"/>
          <p:cNvSpPr>
            <a:spLocks noGrp="1"/>
          </p:cNvSpPr>
          <p:nvPr>
            <p:ph idx="1"/>
          </p:nvPr>
        </p:nvSpPr>
        <p:spPr/>
        <p:txBody>
          <a:bodyPr/>
          <a:lstStyle/>
          <a:p>
            <a:r>
              <a:rPr lang="en-US" dirty="0" smtClean="0"/>
              <a:t>Solve customer problems</a:t>
            </a:r>
          </a:p>
          <a:p>
            <a:r>
              <a:rPr lang="en-US" dirty="0" smtClean="0"/>
              <a:t>Write code</a:t>
            </a:r>
          </a:p>
          <a:p>
            <a:r>
              <a:rPr lang="en-US" dirty="0" smtClean="0"/>
              <a:t>Build cool stuff</a:t>
            </a:r>
          </a:p>
          <a:p>
            <a:r>
              <a:rPr lang="en-US" dirty="0" smtClean="0"/>
              <a:t>Change the world</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9257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0" indent="0" algn="ctr">
              <a:buNone/>
            </a:pPr>
            <a:r>
              <a:rPr lang="en-US" dirty="0" smtClean="0"/>
              <a:t>Engineering in Large Projects</a:t>
            </a:r>
          </a:p>
          <a:p>
            <a:pPr marL="0" indent="0" algn="ctr">
              <a:buNone/>
            </a:pPr>
            <a:r>
              <a:rPr lang="en-US" dirty="0" smtClean="0"/>
              <a:t>Threat Modeling</a:t>
            </a:r>
          </a:p>
          <a:p>
            <a:pPr marL="0" indent="0" algn="ctr">
              <a:buNone/>
            </a:pPr>
            <a:r>
              <a:rPr lang="en-US" sz="4400" b="1" dirty="0" smtClean="0"/>
              <a:t>&gt; Usability Tools</a:t>
            </a:r>
            <a:endParaRPr lang="en-US" sz="44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8743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Context</a:t>
            </a:r>
            <a:endParaRPr lang="en-US" dirty="0"/>
          </a:p>
        </p:txBody>
      </p:sp>
      <p:sp>
        <p:nvSpPr>
          <p:cNvPr id="5" name="Content Placeholder 4"/>
          <p:cNvSpPr>
            <a:spLocks noGrp="1"/>
          </p:cNvSpPr>
          <p:nvPr>
            <p:ph idx="1"/>
          </p:nvPr>
        </p:nvSpPr>
        <p:spPr>
          <a:xfrm>
            <a:off x="457200" y="1600200"/>
            <a:ext cx="8686800" cy="5029200"/>
          </a:xfrm>
        </p:spPr>
        <p:txBody>
          <a:bodyPr>
            <a:normAutofit/>
          </a:bodyPr>
          <a:lstStyle/>
          <a:p>
            <a:r>
              <a:rPr lang="en-US" dirty="0" smtClean="0"/>
              <a:t>Engineers are smart &amp; busy people</a:t>
            </a:r>
          </a:p>
          <a:p>
            <a:pPr lvl="1"/>
            <a:r>
              <a:rPr lang="en-US" dirty="0"/>
              <a:t>Easy to forget how complex it is when it’s your job</a:t>
            </a:r>
          </a:p>
          <a:p>
            <a:pPr lvl="1"/>
            <a:r>
              <a:rPr lang="en-US" dirty="0"/>
              <a:t>Hard to </a:t>
            </a:r>
            <a:r>
              <a:rPr lang="en-US" dirty="0" smtClean="0"/>
              <a:t>not admire the problem</a:t>
            </a:r>
          </a:p>
          <a:p>
            <a:r>
              <a:rPr lang="en-US" dirty="0" smtClean="0"/>
              <a:t>No time in the schedule for UI design &amp; test</a:t>
            </a:r>
          </a:p>
          <a:p>
            <a:r>
              <a:rPr lang="en-US" dirty="0" smtClean="0"/>
              <a:t>We </a:t>
            </a:r>
            <a:r>
              <a:rPr lang="en-US" dirty="0"/>
              <a:t>n</a:t>
            </a:r>
            <a:r>
              <a:rPr lang="en-US" dirty="0" smtClean="0"/>
              <a:t>eed to design flow experiences for engineers</a:t>
            </a:r>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1560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we hear </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a:t>“I’m</a:t>
            </a:r>
            <a:r>
              <a:rPr lang="en-US" dirty="0" smtClean="0"/>
              <a:t> an engineer, not </a:t>
            </a:r>
            <a:r>
              <a:rPr lang="en-US" dirty="0"/>
              <a:t>a usability person”</a:t>
            </a:r>
          </a:p>
          <a:p>
            <a:r>
              <a:rPr lang="en-US" dirty="0" smtClean="0"/>
              <a:t>“</a:t>
            </a:r>
            <a:r>
              <a:rPr lang="en-US" dirty="0"/>
              <a:t>Can we sprinkle some </a:t>
            </a:r>
            <a:r>
              <a:rPr lang="en-US" strike="sngStrike" dirty="0"/>
              <a:t>security</a:t>
            </a:r>
            <a:r>
              <a:rPr lang="en-US" dirty="0"/>
              <a:t> usability dust</a:t>
            </a:r>
            <a:r>
              <a:rPr lang="en-US" dirty="0" smtClean="0"/>
              <a:t>?”</a:t>
            </a:r>
          </a:p>
          <a:p>
            <a:r>
              <a:rPr lang="en-US" dirty="0" smtClean="0"/>
              <a:t>“The problem is between the keyboard and chair”</a:t>
            </a:r>
          </a:p>
          <a:p>
            <a:r>
              <a:rPr lang="en-US" dirty="0"/>
              <a:t>“What are the top 5 things to make this usable?”</a:t>
            </a:r>
          </a:p>
          <a:p>
            <a:r>
              <a:rPr lang="en-US" dirty="0" smtClean="0"/>
              <a:t>… all indicate a lack of flow in usability engineering efforts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1331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Prior Work</a:t>
            </a:r>
            <a:endParaRPr lang="en-US" dirty="0"/>
          </a:p>
        </p:txBody>
      </p:sp>
      <p:sp>
        <p:nvSpPr>
          <p:cNvPr id="3" name="Content Placeholder 2"/>
          <p:cNvSpPr>
            <a:spLocks noGrp="1"/>
          </p:cNvSpPr>
          <p:nvPr>
            <p:ph idx="1"/>
          </p:nvPr>
        </p:nvSpPr>
        <p:spPr>
          <a:xfrm>
            <a:off x="152400" y="1600200"/>
            <a:ext cx="6096000" cy="5105400"/>
          </a:xfrm>
        </p:spPr>
        <p:txBody>
          <a:bodyPr>
            <a:normAutofit fontScale="92500" lnSpcReduction="20000"/>
          </a:bodyPr>
          <a:lstStyle/>
          <a:p>
            <a:r>
              <a:rPr lang="en-US" dirty="0" smtClean="0"/>
              <a:t>Whitten, “Why Johnny Can’t Encrypt”</a:t>
            </a:r>
          </a:p>
          <a:p>
            <a:r>
              <a:rPr lang="en-US" dirty="0" smtClean="0"/>
              <a:t>Yee</a:t>
            </a:r>
            <a:r>
              <a:rPr lang="en-US" dirty="0"/>
              <a:t>, </a:t>
            </a:r>
            <a:r>
              <a:rPr lang="en-US" dirty="0" smtClean="0"/>
              <a:t>“User </a:t>
            </a:r>
            <a:r>
              <a:rPr lang="en-US" dirty="0"/>
              <a:t>Interaction Design for Secure </a:t>
            </a:r>
            <a:r>
              <a:rPr lang="en-US" dirty="0" smtClean="0"/>
              <a:t>Systems”</a:t>
            </a:r>
          </a:p>
          <a:p>
            <a:r>
              <a:rPr lang="en-US" dirty="0"/>
              <a:t>Karp &amp; </a:t>
            </a:r>
            <a:r>
              <a:rPr lang="en-US" dirty="0" err="1"/>
              <a:t>Stiegler</a:t>
            </a:r>
            <a:r>
              <a:rPr lang="en-US" dirty="0"/>
              <a:t>, “Including the User in Your Application Security </a:t>
            </a:r>
            <a:r>
              <a:rPr lang="en-US" dirty="0" smtClean="0"/>
              <a:t>Equation”</a:t>
            </a:r>
          </a:p>
          <a:p>
            <a:pPr lvl="1"/>
            <a:r>
              <a:rPr lang="en-US" dirty="0" smtClean="0"/>
              <a:t>Adds 6 properties to Yee’s Principles</a:t>
            </a:r>
            <a:endParaRPr lang="en-US" dirty="0"/>
          </a:p>
          <a:p>
            <a:r>
              <a:rPr lang="en-US" dirty="0" err="1" smtClean="0"/>
              <a:t>Cranor</a:t>
            </a:r>
            <a:r>
              <a:rPr lang="en-US" dirty="0"/>
              <a:t>, </a:t>
            </a:r>
            <a:r>
              <a:rPr lang="en-US" dirty="0" smtClean="0"/>
              <a:t>“A </a:t>
            </a:r>
            <a:r>
              <a:rPr lang="en-US" dirty="0"/>
              <a:t>Framework for Reasoning About the Human in the </a:t>
            </a:r>
            <a:r>
              <a:rPr lang="en-US" dirty="0" smtClean="0"/>
              <a:t>Loop”</a:t>
            </a:r>
          </a:p>
          <a:p>
            <a:pPr marL="0" indent="0">
              <a:buNone/>
            </a:pPr>
            <a:r>
              <a:rPr lang="en-US" dirty="0" smtClean="0"/>
              <a:t>… and lots lots more</a:t>
            </a:r>
            <a:endParaRPr lang="en-US" dirty="0"/>
          </a:p>
        </p:txBody>
      </p:sp>
      <p:sp>
        <p:nvSpPr>
          <p:cNvPr id="5" name="TextBox 4"/>
          <p:cNvSpPr txBox="1"/>
          <p:nvPr/>
        </p:nvSpPr>
        <p:spPr>
          <a:xfrm>
            <a:off x="6400800" y="1600200"/>
            <a:ext cx="2590800" cy="341632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b="1" dirty="0" smtClean="0"/>
              <a:t>Yee’s Principles</a:t>
            </a:r>
          </a:p>
          <a:p>
            <a:endParaRPr lang="en-US" b="1" dirty="0" smtClean="0"/>
          </a:p>
          <a:p>
            <a:r>
              <a:rPr lang="en-US" dirty="0" smtClean="0"/>
              <a:t>Path of Least Resistance</a:t>
            </a:r>
          </a:p>
          <a:p>
            <a:r>
              <a:rPr lang="en-US" dirty="0" smtClean="0"/>
              <a:t>Active Authorization</a:t>
            </a:r>
          </a:p>
          <a:p>
            <a:r>
              <a:rPr lang="en-US" dirty="0" smtClean="0"/>
              <a:t>Revocability</a:t>
            </a:r>
          </a:p>
          <a:p>
            <a:r>
              <a:rPr lang="en-US" dirty="0" smtClean="0"/>
              <a:t>Visibility</a:t>
            </a:r>
          </a:p>
          <a:p>
            <a:r>
              <a:rPr lang="en-US" dirty="0" smtClean="0"/>
              <a:t>Self-awareness</a:t>
            </a:r>
          </a:p>
          <a:p>
            <a:r>
              <a:rPr lang="en-US" dirty="0" smtClean="0"/>
              <a:t>Trusted Path</a:t>
            </a:r>
          </a:p>
          <a:p>
            <a:r>
              <a:rPr lang="en-US" dirty="0" smtClean="0"/>
              <a:t>Expressiveness</a:t>
            </a:r>
          </a:p>
          <a:p>
            <a:r>
              <a:rPr lang="en-US" dirty="0" smtClean="0"/>
              <a:t>Relevant Boundaries</a:t>
            </a:r>
          </a:p>
          <a:p>
            <a:r>
              <a:rPr lang="en-US" dirty="0" err="1" smtClean="0"/>
              <a:t>Identifiability</a:t>
            </a:r>
            <a:endParaRPr lang="en-US" dirty="0" smtClean="0"/>
          </a:p>
          <a:p>
            <a:r>
              <a:rPr lang="en-US" dirty="0" smtClean="0"/>
              <a:t>Foresight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1988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What’s the right thing?</a:t>
            </a:r>
            <a:endParaRPr lang="en-US" dirty="0"/>
          </a:p>
        </p:txBody>
      </p:sp>
      <p:pic>
        <p:nvPicPr>
          <p:cNvPr id="9" name="Picture 2" descr="C:\Users\roreeder\Documents\Projects\TUXexamples\revocationInformationUnavailable.png"/>
          <p:cNvPicPr>
            <a:picLocks noChangeAspect="1" noChangeArrowheads="1"/>
          </p:cNvPicPr>
          <p:nvPr/>
        </p:nvPicPr>
        <p:blipFill>
          <a:blip r:embed="rId3"/>
          <a:srcRect/>
          <a:stretch>
            <a:fillRect/>
          </a:stretch>
        </p:blipFill>
        <p:spPr bwMode="auto">
          <a:xfrm>
            <a:off x="1999192" y="1524000"/>
            <a:ext cx="5087408" cy="1676400"/>
          </a:xfrm>
          <a:prstGeom prst="rect">
            <a:avLst/>
          </a:prstGeom>
          <a:noFill/>
        </p:spPr>
      </p:pic>
      <p:sp>
        <p:nvSpPr>
          <p:cNvPr id="10" name="TextBox 9"/>
          <p:cNvSpPr txBox="1"/>
          <p:nvPr/>
        </p:nvSpPr>
        <p:spPr>
          <a:xfrm>
            <a:off x="228600" y="3352800"/>
            <a:ext cx="7620000" cy="2677656"/>
          </a:xfrm>
          <a:prstGeom prst="rect">
            <a:avLst/>
          </a:prstGeom>
          <a:noFill/>
        </p:spPr>
        <p:txBody>
          <a:bodyPr wrap="square" rtlCol="0">
            <a:spAutoFit/>
          </a:bodyPr>
          <a:lstStyle/>
          <a:p>
            <a:pPr marL="342900" indent="-342900">
              <a:buFont typeface="Arial" pitchFamily="34" charset="0"/>
              <a:buChar char="•"/>
            </a:pPr>
            <a:r>
              <a:rPr lang="en-US" sz="2400" dirty="0" smtClean="0"/>
              <a:t>Warning from old IE version:</a:t>
            </a:r>
          </a:p>
          <a:p>
            <a:pPr marL="742950" lvl="1" indent="-285750">
              <a:buFont typeface="Arial" pitchFamily="34" charset="0"/>
              <a:buChar char="•"/>
            </a:pPr>
            <a:r>
              <a:rPr lang="en-US" sz="2400" dirty="0" smtClean="0"/>
              <a:t>Uses the confusing term “revocation information”</a:t>
            </a:r>
          </a:p>
          <a:p>
            <a:pPr marL="742950" lvl="1" indent="-285750">
              <a:buFont typeface="Arial" pitchFamily="34" charset="0"/>
              <a:buChar char="•"/>
            </a:pPr>
            <a:r>
              <a:rPr lang="en-US" sz="2400" dirty="0" smtClean="0"/>
              <a:t>Does not explain why the user should be concerned</a:t>
            </a:r>
          </a:p>
          <a:p>
            <a:pPr marL="742950" lvl="1" indent="-285750">
              <a:buFont typeface="Arial" pitchFamily="34" charset="0"/>
              <a:buChar char="•"/>
            </a:pPr>
            <a:r>
              <a:rPr lang="en-US" sz="2400" dirty="0" smtClean="0"/>
              <a:t>Does not help the user decide</a:t>
            </a:r>
          </a:p>
          <a:p>
            <a:pPr marL="742950" lvl="1" indent="-285750">
              <a:buFont typeface="Arial" pitchFamily="34" charset="0"/>
              <a:buChar char="•"/>
            </a:pPr>
            <a:r>
              <a:rPr lang="en-US" sz="2400" dirty="0" smtClean="0"/>
              <a:t>Makes no recommendation to the user</a:t>
            </a:r>
          </a:p>
          <a:p>
            <a:pPr marL="285750" indent="-285750">
              <a:buFont typeface="Arial" pitchFamily="34" charset="0"/>
              <a:buChar char="•"/>
            </a:pPr>
            <a:r>
              <a:rPr lang="en-US" sz="2400" dirty="0" smtClean="0"/>
              <a:t>Easy to get security experts arguing over revocation information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0567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Much better!</a:t>
            </a:r>
            <a:endParaRPr lang="en-US" dirty="0"/>
          </a:p>
        </p:txBody>
      </p:sp>
      <p:pic>
        <p:nvPicPr>
          <p:cNvPr id="9" name="Picture 8" descr="E:\TUXexamples\ie7certWarning.png"/>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168" t="12601" r="4183" b="50548"/>
          <a:stretch/>
        </p:blipFill>
        <p:spPr bwMode="auto">
          <a:xfrm>
            <a:off x="1066800" y="1371600"/>
            <a:ext cx="6714873" cy="278750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sp>
        <p:nvSpPr>
          <p:cNvPr id="11" name="TextBox 10"/>
          <p:cNvSpPr txBox="1"/>
          <p:nvPr/>
        </p:nvSpPr>
        <p:spPr>
          <a:xfrm>
            <a:off x="152400" y="4161472"/>
            <a:ext cx="5867400" cy="2308324"/>
          </a:xfrm>
          <a:prstGeom prst="rect">
            <a:avLst/>
          </a:prstGeom>
          <a:noFill/>
        </p:spPr>
        <p:txBody>
          <a:bodyPr wrap="square" rtlCol="0">
            <a:spAutoFit/>
          </a:bodyPr>
          <a:lstStyle/>
          <a:p>
            <a:pPr marL="285750" indent="-285750">
              <a:buFont typeface="Arial" pitchFamily="34" charset="0"/>
              <a:buChar char="•"/>
            </a:pPr>
            <a:r>
              <a:rPr lang="en-US" sz="2400" dirty="0" smtClean="0"/>
              <a:t>Uses plain language (“there is a problem”)</a:t>
            </a:r>
          </a:p>
          <a:p>
            <a:pPr marL="285750" indent="-285750">
              <a:buFont typeface="Arial" pitchFamily="34" charset="0"/>
              <a:buChar char="•"/>
            </a:pPr>
            <a:r>
              <a:rPr lang="en-US" sz="2400" dirty="0"/>
              <a:t>E</a:t>
            </a:r>
            <a:r>
              <a:rPr lang="en-US" sz="2400" dirty="0" smtClean="0"/>
              <a:t>xplains why the user should care (“may indicate an attempt to fool you or intercept data”)</a:t>
            </a:r>
          </a:p>
          <a:p>
            <a:pPr marL="285750" indent="-285750">
              <a:buFont typeface="Arial" pitchFamily="34" charset="0"/>
              <a:buChar char="•"/>
            </a:pPr>
            <a:r>
              <a:rPr lang="en-US" sz="2400" dirty="0"/>
              <a:t>R</a:t>
            </a:r>
            <a:r>
              <a:rPr lang="en-US" sz="2400" dirty="0" smtClean="0"/>
              <a:t>ecommends an action (“close the webpage”)</a:t>
            </a:r>
          </a:p>
        </p:txBody>
      </p:sp>
      <p:sp>
        <p:nvSpPr>
          <p:cNvPr id="5" name="TextBox 4"/>
          <p:cNvSpPr txBox="1"/>
          <p:nvPr/>
        </p:nvSpPr>
        <p:spPr>
          <a:xfrm>
            <a:off x="6172201" y="3330475"/>
            <a:ext cx="3124200" cy="3139321"/>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b="1" u="sng" dirty="0" smtClean="0"/>
              <a:t>How does this line up to Yee?</a:t>
            </a:r>
          </a:p>
          <a:p>
            <a:r>
              <a:rPr lang="en-US" dirty="0" smtClean="0"/>
              <a:t>Path of Least Resistance (x)</a:t>
            </a:r>
          </a:p>
          <a:p>
            <a:r>
              <a:rPr lang="en-US" dirty="0" smtClean="0"/>
              <a:t>Active Authorization </a:t>
            </a:r>
            <a:r>
              <a:rPr lang="en-US" dirty="0" smtClean="0">
                <a:sym typeface="ZapfDingbats"/>
              </a:rPr>
              <a:t></a:t>
            </a:r>
            <a:endParaRPr lang="en-US" dirty="0" smtClean="0"/>
          </a:p>
          <a:p>
            <a:r>
              <a:rPr lang="en-US" dirty="0" smtClean="0"/>
              <a:t>Revocability </a:t>
            </a:r>
            <a:r>
              <a:rPr lang="en-US" dirty="0" smtClean="0">
                <a:sym typeface="ZapfDingbats"/>
              </a:rPr>
              <a:t>(x)</a:t>
            </a:r>
            <a:endParaRPr lang="en-US" dirty="0" smtClean="0"/>
          </a:p>
          <a:p>
            <a:r>
              <a:rPr lang="en-US" dirty="0" smtClean="0"/>
              <a:t>Visibility </a:t>
            </a:r>
            <a:r>
              <a:rPr lang="en-US" dirty="0">
                <a:sym typeface="ZapfDingbats"/>
              </a:rPr>
              <a:t></a:t>
            </a:r>
            <a:endParaRPr lang="en-US" dirty="0" smtClean="0"/>
          </a:p>
          <a:p>
            <a:r>
              <a:rPr lang="en-US" dirty="0" smtClean="0"/>
              <a:t>Self-awareness </a:t>
            </a:r>
            <a:r>
              <a:rPr lang="en-US" dirty="0">
                <a:sym typeface="ZapfDingbats"/>
              </a:rPr>
              <a:t></a:t>
            </a:r>
            <a:endParaRPr lang="en-US" dirty="0" smtClean="0"/>
          </a:p>
          <a:p>
            <a:r>
              <a:rPr lang="en-US" dirty="0" smtClean="0"/>
              <a:t>Trusted Path (x)</a:t>
            </a:r>
          </a:p>
          <a:p>
            <a:r>
              <a:rPr lang="en-US" dirty="0" smtClean="0"/>
              <a:t>Expressiveness (?)</a:t>
            </a:r>
          </a:p>
          <a:p>
            <a:r>
              <a:rPr lang="en-US" dirty="0" smtClean="0"/>
              <a:t>Relevant Boundaries (?)</a:t>
            </a:r>
          </a:p>
          <a:p>
            <a:r>
              <a:rPr lang="en-US" dirty="0" err="1" smtClean="0"/>
              <a:t>Identifiability</a:t>
            </a:r>
            <a:r>
              <a:rPr lang="en-US" dirty="0" smtClean="0"/>
              <a:t> (x)</a:t>
            </a:r>
          </a:p>
          <a:p>
            <a:r>
              <a:rPr lang="en-US" dirty="0" smtClean="0"/>
              <a:t>Foresight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780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Flow Channel</a:t>
            </a:r>
            <a:endParaRPr lang="en-US" dirty="0"/>
          </a:p>
        </p:txBody>
      </p:sp>
      <p:pic>
        <p:nvPicPr>
          <p:cNvPr id="7" name="Content Placeholder 3" descr="flow.jpg"/>
          <p:cNvPicPr>
            <a:picLocks noGrp="1" noChangeAspect="1"/>
          </p:cNvPicPr>
          <p:nvPr>
            <p:ph idx="1"/>
          </p:nvPr>
        </p:nvPicPr>
        <p:blipFill>
          <a:blip r:embed="rId3"/>
          <a:stretch>
            <a:fillRect/>
          </a:stretch>
        </p:blipFill>
        <p:spPr>
          <a:xfrm>
            <a:off x="1343025" y="1676400"/>
            <a:ext cx="5895975" cy="4858107"/>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7886" t="8415" r="18031" b="8053"/>
          <a:stretch/>
        </p:blipFill>
        <p:spPr bwMode="auto">
          <a:xfrm>
            <a:off x="1905000" y="228600"/>
            <a:ext cx="3051960" cy="397823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7886" t="8415" r="18031" b="8053"/>
          <a:stretch/>
        </p:blipFill>
        <p:spPr bwMode="auto">
          <a:xfrm>
            <a:off x="3191074" y="2057400"/>
            <a:ext cx="479811" cy="62543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4370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75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4750"/>
                            </p:stCondLst>
                            <p:childTnLst>
                              <p:par>
                                <p:cTn id="8" presetID="53" presetClass="exit" presetSubtype="32" fill="hold" nodeType="afterEffect">
                                  <p:stCondLst>
                                    <p:cond delay="4000"/>
                                  </p:stCondLst>
                                  <p:childTnLst>
                                    <p:anim calcmode="lin" valueType="num">
                                      <p:cBhvr>
                                        <p:cTn id="9" dur="3250"/>
                                        <p:tgtEl>
                                          <p:spTgt spid="1026"/>
                                        </p:tgtEl>
                                        <p:attrNameLst>
                                          <p:attrName>ppt_w</p:attrName>
                                        </p:attrNameLst>
                                      </p:cBhvr>
                                      <p:tavLst>
                                        <p:tav tm="0">
                                          <p:val>
                                            <p:strVal val="ppt_w"/>
                                          </p:val>
                                        </p:tav>
                                        <p:tav tm="100000">
                                          <p:val>
                                            <p:fltVal val="0"/>
                                          </p:val>
                                        </p:tav>
                                      </p:tavLst>
                                    </p:anim>
                                    <p:anim calcmode="lin" valueType="num">
                                      <p:cBhvr>
                                        <p:cTn id="10" dur="3250"/>
                                        <p:tgtEl>
                                          <p:spTgt spid="1026"/>
                                        </p:tgtEl>
                                        <p:attrNameLst>
                                          <p:attrName>ppt_h</p:attrName>
                                        </p:attrNameLst>
                                      </p:cBhvr>
                                      <p:tavLst>
                                        <p:tav tm="0">
                                          <p:val>
                                            <p:strVal val="ppt_h"/>
                                          </p:val>
                                        </p:tav>
                                        <p:tav tm="100000">
                                          <p:val>
                                            <p:fltVal val="0"/>
                                          </p:val>
                                        </p:tav>
                                      </p:tavLst>
                                    </p:anim>
                                    <p:animEffect transition="out" filter="fade">
                                      <p:cBhvr>
                                        <p:cTn id="11" dur="3250"/>
                                        <p:tgtEl>
                                          <p:spTgt spid="1026"/>
                                        </p:tgtEl>
                                      </p:cBhvr>
                                    </p:animEffect>
                                    <p:set>
                                      <p:cBhvr>
                                        <p:cTn id="12" dur="1" fill="hold">
                                          <p:stCondLst>
                                            <p:cond delay="3249"/>
                                          </p:stCondLst>
                                        </p:cTn>
                                        <p:tgtEl>
                                          <p:spTgt spid="1026"/>
                                        </p:tgtEl>
                                        <p:attrNameLst>
                                          <p:attrName>style.visibility</p:attrName>
                                        </p:attrNameLst>
                                      </p:cBhvr>
                                      <p:to>
                                        <p:strVal val="hidden"/>
                                      </p:to>
                                    </p:set>
                                  </p:childTnLst>
                                </p:cTn>
                              </p:par>
                            </p:childTnLst>
                          </p:cTn>
                        </p:par>
                        <p:par>
                          <p:cTn id="13" fill="hold">
                            <p:stCondLst>
                              <p:cond delay="1200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do people want?</a:t>
            </a:r>
            <a:endParaRPr lang="en-US" dirty="0"/>
          </a:p>
        </p:txBody>
      </p:sp>
      <p:sp>
        <p:nvSpPr>
          <p:cNvPr id="5" name="Content Placeholder 4"/>
          <p:cNvSpPr>
            <a:spLocks noGrp="1"/>
          </p:cNvSpPr>
          <p:nvPr>
            <p:ph idx="1"/>
          </p:nvPr>
        </p:nvSpPr>
        <p:spPr>
          <a:xfrm>
            <a:off x="457200" y="1600200"/>
            <a:ext cx="8229600" cy="4953000"/>
          </a:xfrm>
        </p:spPr>
        <p:txBody>
          <a:bodyPr>
            <a:normAutofit fontScale="92500" lnSpcReduction="20000"/>
          </a:bodyPr>
          <a:lstStyle/>
          <a:p>
            <a:r>
              <a:rPr lang="en-US" dirty="0" smtClean="0"/>
              <a:t>Simple and actionable</a:t>
            </a:r>
          </a:p>
          <a:p>
            <a:r>
              <a:rPr lang="en-US" dirty="0" smtClean="0"/>
              <a:t>We’re working on guidance for warnings and prods</a:t>
            </a:r>
          </a:p>
          <a:p>
            <a:pPr lvl="1"/>
            <a:r>
              <a:rPr lang="en-US" dirty="0" smtClean="0"/>
              <a:t>Simple</a:t>
            </a:r>
          </a:p>
          <a:p>
            <a:pPr lvl="1"/>
            <a:r>
              <a:rPr lang="en-US" dirty="0" smtClean="0"/>
              <a:t>Concrete</a:t>
            </a:r>
          </a:p>
          <a:p>
            <a:pPr lvl="1"/>
            <a:r>
              <a:rPr lang="en-US" dirty="0" smtClean="0"/>
              <a:t>Easy to compare version A to B</a:t>
            </a:r>
          </a:p>
          <a:p>
            <a:r>
              <a:rPr lang="en-US" dirty="0" smtClean="0"/>
              <a:t>How to get there?  Ensure each:</a:t>
            </a:r>
          </a:p>
          <a:p>
            <a:pPr lvl="1"/>
            <a:r>
              <a:rPr lang="en-US" dirty="0" smtClean="0"/>
              <a:t>Must involve a user choice</a:t>
            </a:r>
          </a:p>
          <a:p>
            <a:pPr lvl="1"/>
            <a:r>
              <a:rPr lang="en-US" dirty="0" smtClean="0"/>
              <a:t>Clearly lays out the issue, why it matters</a:t>
            </a:r>
          </a:p>
          <a:p>
            <a:pPr lvl="1"/>
            <a:r>
              <a:rPr lang="en-US" dirty="0" smtClean="0"/>
              <a:t>Provides actionable guidance</a:t>
            </a:r>
          </a:p>
          <a:p>
            <a:pPr lvl="1"/>
            <a:r>
              <a:rPr lang="en-US" dirty="0" smtClean="0"/>
              <a:t>Is validated from a UI &amp; security perspective</a:t>
            </a:r>
          </a:p>
          <a:p>
            <a:pPr lvl="1"/>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67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77265" y="1981200"/>
            <a:ext cx="5190535" cy="3124200"/>
          </a:xfrm>
          <a:prstGeom prst="rect">
            <a:avLst/>
          </a:prstGeom>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5921" dir="2700000" algn="ctr" rotWithShape="0">
                    <a:schemeClr val="bg2"/>
                  </a:outerShdw>
                </a:effectLst>
              </a14:hiddenEffects>
            </a:ext>
          </a:extLst>
        </p:spPr>
      </p:pic>
      <p:sp>
        <p:nvSpPr>
          <p:cNvPr id="7" name="Right Arrow 6"/>
          <p:cNvSpPr/>
          <p:nvPr/>
        </p:nvSpPr>
        <p:spPr>
          <a:xfrm>
            <a:off x="3124200" y="33147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9337" y="5172670"/>
            <a:ext cx="6553200" cy="923330"/>
          </a:xfrm>
          <a:prstGeom prst="rect">
            <a:avLst/>
          </a:prstGeom>
        </p:spPr>
        <p:txBody>
          <a:bodyPr wrap="square">
            <a:spAutoFit/>
          </a:bodyPr>
          <a:lstStyle/>
          <a:p>
            <a:r>
              <a:rPr lang="en-US" dirty="0"/>
              <a:t>Rather than forcing a trust decision, Office </a:t>
            </a:r>
            <a:r>
              <a:rPr lang="en-US" dirty="0" smtClean="0"/>
              <a:t>2007, 2010  </a:t>
            </a:r>
            <a:r>
              <a:rPr lang="en-US" dirty="0"/>
              <a:t>applications  show safe content and give a non-blocking notification that additional, possibly unsafe, content is available</a:t>
            </a:r>
            <a:r>
              <a:rPr lang="en-US" dirty="0" smtClean="0"/>
              <a:t>.</a:t>
            </a:r>
            <a:endParaRPr lang="en-US" dirty="0"/>
          </a:p>
        </p:txBody>
      </p:sp>
      <p:grpSp>
        <p:nvGrpSpPr>
          <p:cNvPr id="15" name="Group 14"/>
          <p:cNvGrpSpPr/>
          <p:nvPr/>
        </p:nvGrpSpPr>
        <p:grpSpPr>
          <a:xfrm>
            <a:off x="8277145" y="838200"/>
            <a:ext cx="686125" cy="678656"/>
            <a:chOff x="7665907" y="2927499"/>
            <a:chExt cx="686125" cy="678656"/>
          </a:xfrm>
        </p:grpSpPr>
        <p:pic>
          <p:nvPicPr>
            <p:cNvPr id="16" name="Picture 4" descr="C:\Users\roreeder\AppData\Local\Microsoft\Windows\Temporary Internet Files\Content.IE5\TWB26YI6\MC900311556[1].wmf"/>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731054" y="2966815"/>
              <a:ext cx="555832" cy="59436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7" name="Rounded Rectangle 16"/>
            <p:cNvSpPr/>
            <p:nvPr/>
          </p:nvSpPr>
          <p:spPr>
            <a:xfrm>
              <a:off x="7665907" y="2927499"/>
              <a:ext cx="686125" cy="678656"/>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657600" y="3238500"/>
            <a:ext cx="5181600" cy="4572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5" idx="0"/>
          </p:cNvCxnSpPr>
          <p:nvPr/>
        </p:nvCxnSpPr>
        <p:spPr>
          <a:xfrm flipV="1">
            <a:off x="6248400" y="1516856"/>
            <a:ext cx="2424448" cy="172164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Text Placeholder 1"/>
          <p:cNvSpPr txBox="1">
            <a:spLocks/>
          </p:cNvSpPr>
          <p:nvPr/>
        </p:nvSpPr>
        <p:spPr>
          <a:xfrm>
            <a:off x="381000" y="304800"/>
            <a:ext cx="8239208" cy="304801"/>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t>Is your security </a:t>
            </a:r>
            <a:r>
              <a:rPr lang="en-US" sz="1600" dirty="0" err="1" smtClean="0"/>
              <a:t>UX</a:t>
            </a:r>
            <a:r>
              <a:rPr lang="en-US" sz="1600" dirty="0" smtClean="0"/>
              <a:t>…</a:t>
            </a:r>
            <a:endParaRPr lang="en-US" sz="1600" dirty="0"/>
          </a:p>
        </p:txBody>
      </p:sp>
      <p:sp>
        <p:nvSpPr>
          <p:cNvPr id="9" name="Rectangle 8"/>
          <p:cNvSpPr/>
          <p:nvPr/>
        </p:nvSpPr>
        <p:spPr>
          <a:xfrm>
            <a:off x="533400" y="2054671"/>
            <a:ext cx="2438400" cy="1754326"/>
          </a:xfrm>
          <a:prstGeom prst="rect">
            <a:avLst/>
          </a:prstGeom>
        </p:spPr>
        <p:txBody>
          <a:bodyPr wrap="square">
            <a:spAutoFit/>
          </a:bodyPr>
          <a:lstStyle/>
          <a:p>
            <a:r>
              <a:rPr lang="en-US" dirty="0">
                <a:ea typeface="Segoe UI" pitchFamily="34" charset="0"/>
                <a:cs typeface="Segoe UI" pitchFamily="34" charset="0"/>
              </a:rPr>
              <a:t>When possible, automatically take the safest option and, optionally, notify the user that other options are available</a:t>
            </a:r>
            <a:endParaRPr lang="en-US" dirty="0"/>
          </a:p>
        </p:txBody>
      </p:sp>
      <p:sp>
        <p:nvSpPr>
          <p:cNvPr id="12" name="Title 11"/>
          <p:cNvSpPr>
            <a:spLocks noGrp="1"/>
          </p:cNvSpPr>
          <p:nvPr>
            <p:ph type="title"/>
          </p:nvPr>
        </p:nvSpPr>
        <p:spPr/>
        <p:txBody>
          <a:bodyPr/>
          <a:lstStyle/>
          <a:p>
            <a:r>
              <a:rPr lang="en-US" dirty="0" smtClean="0"/>
              <a:t>Required?  Can you just be safe?</a:t>
            </a:r>
            <a:endParaRPr lang="en-US" dirty="0"/>
          </a:p>
        </p:txBody>
      </p:sp>
      <p:sp>
        <p:nvSpPr>
          <p:cNvPr id="20" name="TextBox 19"/>
          <p:cNvSpPr txBox="1"/>
          <p:nvPr/>
        </p:nvSpPr>
        <p:spPr>
          <a:xfrm rot="20867853">
            <a:off x="5203422" y="5812680"/>
            <a:ext cx="4114800" cy="646331"/>
          </a:xfrm>
          <a:prstGeom prst="rect">
            <a:avLst/>
          </a:prstGeom>
          <a:solidFill>
            <a:schemeClr val="accent1">
              <a:lumMod val="20000"/>
              <a:lumOff val="80000"/>
            </a:schemeClr>
          </a:solidFill>
        </p:spPr>
        <p:txBody>
          <a:bodyPr wrap="square" rtlCol="0">
            <a:spAutoFit/>
          </a:bodyPr>
          <a:lstStyle/>
          <a:p>
            <a:r>
              <a:rPr lang="en-US" sz="3600" dirty="0" smtClean="0">
                <a:solidFill>
                  <a:schemeClr val="accent1">
                    <a:lumMod val="75000"/>
                  </a:schemeClr>
                </a:solidFill>
              </a:rPr>
              <a:t>Guidance Example</a:t>
            </a:r>
            <a:endParaRPr lang="en-US" sz="3600" dirty="0">
              <a:solidFill>
                <a:schemeClr val="accent1">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4469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609601"/>
            <a:ext cx="8363938" cy="666387"/>
          </a:xfrm>
        </p:spPr>
        <p:txBody>
          <a:bodyPr>
            <a:normAutofit fontScale="90000"/>
          </a:bodyPr>
          <a:lstStyle/>
          <a:p>
            <a:r>
              <a:rPr lang="en-US" dirty="0" smtClean="0"/>
              <a:t>Clearly lay out the Issue</a:t>
            </a:r>
            <a:endParaRPr lang="en-US" dirty="0"/>
          </a:p>
        </p:txBody>
      </p:sp>
      <p:sp>
        <p:nvSpPr>
          <p:cNvPr id="3" name="Content Placeholder 2"/>
          <p:cNvSpPr>
            <a:spLocks noGrp="1"/>
          </p:cNvSpPr>
          <p:nvPr>
            <p:ph idx="1"/>
          </p:nvPr>
        </p:nvSpPr>
        <p:spPr>
          <a:xfrm>
            <a:off x="389436" y="1447801"/>
            <a:ext cx="8363938" cy="5287601"/>
          </a:xfrm>
          <a:prstGeom prst="rect">
            <a:avLst/>
          </a:prstGeom>
        </p:spPr>
        <p:txBody>
          <a:bodyPr>
            <a:normAutofit lnSpcReduction="10000"/>
          </a:bodyPr>
          <a:lstStyle/>
          <a:p>
            <a:r>
              <a:rPr lang="en-US" dirty="0" smtClean="0"/>
              <a:t>Provide the user with all the information necessary to make the right decision:</a:t>
            </a:r>
          </a:p>
          <a:p>
            <a:pPr lvl="1"/>
            <a:r>
              <a:rPr lang="en-US" dirty="0" smtClean="0"/>
              <a:t>Where is this decision coming from?</a:t>
            </a:r>
          </a:p>
          <a:p>
            <a:pPr lvl="1"/>
            <a:r>
              <a:rPr lang="en-US" dirty="0" smtClean="0"/>
              <a:t>What is the security risk of getting the decision wrong?</a:t>
            </a:r>
          </a:p>
          <a:p>
            <a:pPr lvl="1"/>
            <a:r>
              <a:rPr lang="en-US" dirty="0" smtClean="0"/>
              <a:t>What are their options?</a:t>
            </a:r>
          </a:p>
          <a:p>
            <a:pPr lvl="1"/>
            <a:r>
              <a:rPr lang="en-US" dirty="0" smtClean="0"/>
              <a:t>What do we recommend they do?</a:t>
            </a:r>
          </a:p>
          <a:p>
            <a:pPr lvl="1"/>
            <a:r>
              <a:rPr lang="en-US" dirty="0" smtClean="0"/>
              <a:t>What steps should they take to make the decision?</a:t>
            </a:r>
          </a:p>
          <a:p>
            <a:pPr lvl="1"/>
            <a:r>
              <a:rPr lang="en-US" dirty="0" smtClean="0"/>
              <a:t>What information should they factor in?</a:t>
            </a:r>
          </a:p>
          <a:p>
            <a:pPr lvl="1"/>
            <a:r>
              <a:rPr lang="en-US" dirty="0" smtClean="0"/>
              <a:t>What will happen when </a:t>
            </a:r>
          </a:p>
          <a:p>
            <a:pPr marL="457200" lvl="1" indent="0">
              <a:buNone/>
            </a:pPr>
            <a:r>
              <a:rPr lang="en-US" dirty="0"/>
              <a:t>	</a:t>
            </a:r>
            <a:r>
              <a:rPr lang="en-US" dirty="0" smtClean="0"/>
              <a:t>they choose each option?</a:t>
            </a:r>
          </a:p>
          <a:p>
            <a:pPr marL="0" indent="0">
              <a:buNone/>
            </a:pPr>
            <a:endParaRPr lang="en-US" dirty="0"/>
          </a:p>
        </p:txBody>
      </p:sp>
      <p:sp>
        <p:nvSpPr>
          <p:cNvPr id="7" name="Text Placeholder 1"/>
          <p:cNvSpPr txBox="1">
            <a:spLocks/>
          </p:cNvSpPr>
          <p:nvPr/>
        </p:nvSpPr>
        <p:spPr>
          <a:xfrm>
            <a:off x="381000" y="304801"/>
            <a:ext cx="8239208" cy="304801"/>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solidFill>
                  <a:schemeClr val="tx1"/>
                </a:solidFill>
              </a:rPr>
              <a:t>Does your Security UX…</a:t>
            </a:r>
            <a:endParaRPr lang="en-US" sz="1600" dirty="0">
              <a:solidFill>
                <a:schemeClr val="tx1"/>
              </a:solidFill>
            </a:endParaRPr>
          </a:p>
        </p:txBody>
      </p:sp>
      <p:sp>
        <p:nvSpPr>
          <p:cNvPr id="5" name="TextBox 4"/>
          <p:cNvSpPr txBox="1"/>
          <p:nvPr/>
        </p:nvSpPr>
        <p:spPr>
          <a:xfrm rot="20867853">
            <a:off x="5203422" y="5812680"/>
            <a:ext cx="4114800" cy="646331"/>
          </a:xfrm>
          <a:prstGeom prst="rect">
            <a:avLst/>
          </a:prstGeom>
          <a:solidFill>
            <a:schemeClr val="accent1">
              <a:lumMod val="20000"/>
              <a:lumOff val="80000"/>
            </a:schemeClr>
          </a:solidFill>
        </p:spPr>
        <p:txBody>
          <a:bodyPr wrap="square" rtlCol="0">
            <a:spAutoFit/>
          </a:bodyPr>
          <a:lstStyle/>
          <a:p>
            <a:r>
              <a:rPr lang="en-US" sz="3600" dirty="0" smtClean="0">
                <a:solidFill>
                  <a:schemeClr val="accent1">
                    <a:lumMod val="75000"/>
                  </a:schemeClr>
                </a:solidFill>
              </a:rPr>
              <a:t>Guidance Example</a:t>
            </a:r>
            <a:endParaRPr lang="en-US" sz="3600" dirty="0">
              <a:solidFill>
                <a:schemeClr val="accent1">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967692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solidFill>
                  <a:schemeClr val="accent2"/>
                </a:solidFill>
              </a:rPr>
              <a:t>Costs, Risks and Mitigations</a:t>
            </a:r>
          </a:p>
          <a:p>
            <a:r>
              <a:rPr lang="en-US" b="1" i="1" dirty="0" smtClean="0">
                <a:solidFill>
                  <a:schemeClr val="accent2"/>
                </a:solidFill>
              </a:rPr>
              <a:t>Feature Requirements</a:t>
            </a:r>
          </a:p>
          <a:p>
            <a:r>
              <a:rPr lang="en-US" dirty="0" smtClean="0">
                <a:solidFill>
                  <a:schemeClr val="accent2"/>
                </a:solidFill>
              </a:rPr>
              <a:t>Performance</a:t>
            </a:r>
          </a:p>
          <a:p>
            <a:r>
              <a:rPr lang="en-US" dirty="0" smtClean="0">
                <a:solidFill>
                  <a:schemeClr val="accent2"/>
                </a:solidFill>
              </a:rPr>
              <a:t>Security</a:t>
            </a:r>
          </a:p>
          <a:p>
            <a:r>
              <a:rPr lang="en-US" dirty="0" smtClean="0">
                <a:solidFill>
                  <a:schemeClr val="accent2"/>
                </a:solidFill>
              </a:rPr>
              <a:t>Privacy</a:t>
            </a:r>
          </a:p>
          <a:p>
            <a:r>
              <a:rPr lang="en-US" dirty="0" smtClean="0">
                <a:solidFill>
                  <a:schemeClr val="accent2"/>
                </a:solidFill>
              </a:rPr>
              <a:t>Accessibility</a:t>
            </a:r>
          </a:p>
          <a:p>
            <a:r>
              <a:rPr lang="en-US" b="1" i="1" dirty="0" smtClean="0">
                <a:solidFill>
                  <a:schemeClr val="accent2"/>
                </a:solidFill>
              </a:rPr>
              <a:t>Design</a:t>
            </a:r>
            <a:endParaRPr lang="en-US" b="1" dirty="0" smtClean="0">
              <a:solidFill>
                <a:schemeClr val="accent2"/>
              </a:solidFill>
            </a:endParaRPr>
          </a:p>
          <a:p>
            <a:r>
              <a:rPr lang="en-US" dirty="0" smtClean="0">
                <a:solidFill>
                  <a:schemeClr val="accent2"/>
                </a:solidFill>
              </a:rPr>
              <a:t>Geographical &amp; Political concerns</a:t>
            </a:r>
          </a:p>
          <a:p>
            <a:r>
              <a:rPr lang="en-US" dirty="0" smtClean="0">
                <a:solidFill>
                  <a:schemeClr val="accent2"/>
                </a:solidFill>
              </a:rPr>
              <a:t>Partner &amp; Programmability</a:t>
            </a:r>
          </a:p>
          <a:p>
            <a:r>
              <a:rPr lang="en-US" dirty="0" smtClean="0">
                <a:solidFill>
                  <a:schemeClr val="accent2"/>
                </a:solidFill>
              </a:rPr>
              <a:t>Compatibility</a:t>
            </a:r>
          </a:p>
          <a:p>
            <a:r>
              <a:rPr lang="en-US" dirty="0" err="1" smtClean="0">
                <a:solidFill>
                  <a:schemeClr val="accent2"/>
                </a:solidFill>
              </a:rPr>
              <a:t>Internationalizability</a:t>
            </a:r>
            <a:r>
              <a:rPr lang="en-US" dirty="0" smtClean="0">
                <a:solidFill>
                  <a:schemeClr val="accent2"/>
                </a:solidFill>
              </a:rPr>
              <a:t> (dates)</a:t>
            </a:r>
          </a:p>
          <a:p>
            <a:r>
              <a:rPr lang="en-US" dirty="0" smtClean="0">
                <a:solidFill>
                  <a:schemeClr val="accent2"/>
                </a:solidFill>
              </a:rPr>
              <a:t>Configurability</a:t>
            </a:r>
          </a:p>
          <a:p>
            <a:r>
              <a:rPr lang="en-US" dirty="0" smtClean="0">
                <a:solidFill>
                  <a:schemeClr val="accent2"/>
                </a:solidFill>
              </a:rPr>
              <a:t>Manageability</a:t>
            </a:r>
          </a:p>
          <a:p>
            <a:r>
              <a:rPr lang="en-US" dirty="0" smtClean="0">
                <a:solidFill>
                  <a:schemeClr val="accent2"/>
                </a:solidFill>
              </a:rPr>
              <a:t>Logging</a:t>
            </a:r>
          </a:p>
          <a:p>
            <a:r>
              <a:rPr lang="en-US" dirty="0" err="1" smtClean="0">
                <a:solidFill>
                  <a:schemeClr val="accent2"/>
                </a:solidFill>
              </a:rPr>
              <a:t>Internationalizability</a:t>
            </a:r>
            <a:r>
              <a:rPr lang="en-US" dirty="0" smtClean="0">
                <a:solidFill>
                  <a:schemeClr val="accent2"/>
                </a:solidFill>
              </a:rPr>
              <a:t> (text handling)</a:t>
            </a:r>
          </a:p>
          <a:p>
            <a:r>
              <a:rPr lang="en-US" dirty="0" smtClean="0">
                <a:solidFill>
                  <a:schemeClr val="accent2"/>
                </a:solidFill>
              </a:rPr>
              <a:t>Telemetry</a:t>
            </a:r>
          </a:p>
          <a:p>
            <a:r>
              <a:rPr lang="en-US" dirty="0" smtClean="0">
                <a:solidFill>
                  <a:schemeClr val="accent2"/>
                </a:solidFill>
              </a:rPr>
              <a:t>Programmability</a:t>
            </a:r>
          </a:p>
          <a:p>
            <a:r>
              <a:rPr lang="en-US" dirty="0" smtClean="0">
                <a:solidFill>
                  <a:schemeClr val="accent2"/>
                </a:solidFill>
              </a:rPr>
              <a:t>And oh yeah, </a:t>
            </a:r>
            <a:r>
              <a:rPr lang="en-US" b="1" i="1" dirty="0" smtClean="0">
                <a:solidFill>
                  <a:schemeClr val="accent2"/>
                </a:solidFill>
              </a:rPr>
              <a:t>write some code</a:t>
            </a:r>
          </a:p>
          <a:p>
            <a:endParaRPr lang="en-US" b="1" dirty="0" smtClean="0">
              <a:solidFill>
                <a:schemeClr val="accent2"/>
              </a:solidFill>
            </a:endParaRPr>
          </a:p>
          <a:p>
            <a:endParaRPr lang="en-US" dirty="0"/>
          </a:p>
        </p:txBody>
      </p:sp>
      <p:sp>
        <p:nvSpPr>
          <p:cNvPr id="2" name="Title 1"/>
          <p:cNvSpPr>
            <a:spLocks noGrp="1"/>
          </p:cNvSpPr>
          <p:nvPr>
            <p:ph type="title"/>
          </p:nvPr>
        </p:nvSpPr>
        <p:spPr>
          <a:solidFill>
            <a:srgbClr val="FFFFFF">
              <a:alpha val="50196"/>
            </a:srgbClr>
          </a:solidFill>
        </p:spPr>
        <p:txBody>
          <a:bodyPr/>
          <a:lstStyle/>
          <a:p>
            <a:r>
              <a:rPr lang="en-US" dirty="0" smtClean="0"/>
              <a:t>A software engineer’s day (take 2)</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27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3">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5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5000" fill="hold"/>
                                        <p:tgtEl>
                                          <p:spTgt spid="3">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5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5000" fill="hold"/>
                                        <p:tgtEl>
                                          <p:spTgt spid="3">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15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5000" fill="hold"/>
                                        <p:tgtEl>
                                          <p:spTgt spid="3">
                                            <p:txEl>
                                              <p:pRg st="9" end="9"/>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15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5000" fill="hold"/>
                                        <p:tgtEl>
                                          <p:spTgt spid="3">
                                            <p:txEl>
                                              <p:pRg st="10" end="10"/>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p:cTn id="51" dur="15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2" dur="15000" fill="hold"/>
                                        <p:tgtEl>
                                          <p:spTgt spid="3">
                                            <p:txEl>
                                              <p:pRg st="11" end="11"/>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p:cTn id="55" dur="15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6" dur="15000" fill="hold"/>
                                        <p:tgtEl>
                                          <p:spTgt spid="3">
                                            <p:txEl>
                                              <p:pRg st="12" end="12"/>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p:cTn id="59" dur="15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0" dur="15000" fill="hold"/>
                                        <p:tgtEl>
                                          <p:spTgt spid="3">
                                            <p:txEl>
                                              <p:pRg st="13" end="13"/>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p:cTn id="63" dur="15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4" dur="15000" fill="hold"/>
                                        <p:tgtEl>
                                          <p:spTgt spid="3">
                                            <p:txEl>
                                              <p:pRg st="14" end="14"/>
                                            </p:txEl>
                                          </p:spTgt>
                                        </p:tgtEl>
                                        <p:attrNameLst>
                                          <p:attrName>ppt_y</p:attrName>
                                        </p:attrNameLst>
                                      </p:cBhvr>
                                      <p:tavLst>
                                        <p:tav tm="0">
                                          <p:val>
                                            <p:strVal val="#ppt_y+1"/>
                                          </p:val>
                                        </p:tav>
                                        <p:tav tm="100000">
                                          <p:val>
                                            <p:strVal val="#ppt_y-1"/>
                                          </p:val>
                                        </p:tav>
                                      </p:tavLst>
                                    </p:anim>
                                  </p:childTnLst>
                                </p:cTn>
                              </p:par>
                              <p:par>
                                <p:cTn id="65" presetID="28" presetClass="entr" presetSubtype="0" fill="hold" grpId="0"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p:cTn id="67" dur="15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8" dur="15000" fill="hold"/>
                                        <p:tgtEl>
                                          <p:spTgt spid="3">
                                            <p:txEl>
                                              <p:pRg st="15" end="15"/>
                                            </p:txEl>
                                          </p:spTgt>
                                        </p:tgtEl>
                                        <p:attrNameLst>
                                          <p:attrName>ppt_y</p:attrName>
                                        </p:attrNameLst>
                                      </p:cBhvr>
                                      <p:tavLst>
                                        <p:tav tm="0">
                                          <p:val>
                                            <p:strVal val="#ppt_y+1"/>
                                          </p:val>
                                        </p:tav>
                                        <p:tav tm="100000">
                                          <p:val>
                                            <p:strVal val="#ppt_y-1"/>
                                          </p:val>
                                        </p:tav>
                                      </p:tavLst>
                                    </p:anim>
                                  </p:childTnLst>
                                </p:cTn>
                              </p:par>
                              <p:par>
                                <p:cTn id="69" presetID="28" presetClass="entr" presetSubtype="0" fill="hold" grpId="0" nodeType="with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 calcmode="lin" valueType="num">
                                      <p:cBhvr>
                                        <p:cTn id="71" dur="15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2" dur="15000" fill="hold"/>
                                        <p:tgtEl>
                                          <p:spTgt spid="3">
                                            <p:txEl>
                                              <p:pRg st="16" end="16"/>
                                            </p:txEl>
                                          </p:spTgt>
                                        </p:tgtEl>
                                        <p:attrNameLst>
                                          <p:attrName>ppt_y</p:attrName>
                                        </p:attrNameLst>
                                      </p:cBhvr>
                                      <p:tavLst>
                                        <p:tav tm="0">
                                          <p:val>
                                            <p:strVal val="#ppt_y+1"/>
                                          </p:val>
                                        </p:tav>
                                        <p:tav tm="100000">
                                          <p:val>
                                            <p:strVal val="#ppt_y-1"/>
                                          </p:val>
                                        </p:tav>
                                      </p:tavLst>
                                    </p:anim>
                                  </p:childTnLst>
                                </p:cTn>
                              </p:par>
                              <p:par>
                                <p:cTn id="73" presetID="28" presetClass="entr" presetSubtype="0" fill="hold" grpId="0" nodeType="with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anim calcmode="lin" valueType="num">
                                      <p:cBhvr>
                                        <p:cTn id="75" dur="15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76" dur="15000" fill="hold"/>
                                        <p:tgtEl>
                                          <p:spTgt spid="3">
                                            <p:txEl>
                                              <p:pRg st="17" end="17"/>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fix first?</a:t>
            </a:r>
            <a:endParaRPr lang="en-US" dirty="0"/>
          </a:p>
        </p:txBody>
      </p:sp>
      <p:sp>
        <p:nvSpPr>
          <p:cNvPr id="3" name="Content Placeholder 2"/>
          <p:cNvSpPr>
            <a:spLocks noGrp="1"/>
          </p:cNvSpPr>
          <p:nvPr>
            <p:ph idx="1"/>
          </p:nvPr>
        </p:nvSpPr>
        <p:spPr>
          <a:xfrm>
            <a:off x="457200" y="1295401"/>
            <a:ext cx="8229600" cy="1371600"/>
          </a:xfrm>
        </p:spPr>
        <p:txBody>
          <a:bodyPr/>
          <a:lstStyle/>
          <a:p>
            <a:r>
              <a:rPr lang="en-US" dirty="0" smtClean="0"/>
              <a:t>Tool to prioritize and make tradeoffs between bugs:</a:t>
            </a:r>
          </a:p>
          <a:p>
            <a:pPr marL="0" indent="0">
              <a:buNone/>
            </a:pPr>
            <a:endParaRPr lang="en-US" dirty="0"/>
          </a:p>
        </p:txBody>
      </p:sp>
      <p:graphicFrame>
        <p:nvGraphicFramePr>
          <p:cNvPr id="4" name="Table 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2913616"/>
              </p:ext>
            </p:extLst>
          </p:nvPr>
        </p:nvGraphicFramePr>
        <p:xfrm>
          <a:off x="1295399" y="3096492"/>
          <a:ext cx="7820891" cy="3733799"/>
        </p:xfrm>
        <a:graphic>
          <a:graphicData uri="http://schemas.openxmlformats.org/drawingml/2006/table">
            <a:tbl>
              <a:tblPr firstRow="1" bandRow="1">
                <a:tableStyleId>{5C22544A-7EE6-4342-B048-85BDC9FD1C3A}</a:tableStyleId>
              </a:tblPr>
              <a:tblGrid>
                <a:gridCol w="4095042"/>
                <a:gridCol w="3725849"/>
              </a:tblGrid>
              <a:tr h="381213">
                <a:tc>
                  <a:txBody>
                    <a:bodyPr/>
                    <a:lstStyle/>
                    <a:p>
                      <a:r>
                        <a:rPr lang="en-US" sz="1400" dirty="0" smtClean="0"/>
                        <a:t>Main Criteria</a:t>
                      </a:r>
                      <a:endParaRPr lang="en-US" sz="1400" dirty="0"/>
                    </a:p>
                  </a:txBody>
                  <a:tcPr/>
                </a:tc>
                <a:tc>
                  <a:txBody>
                    <a:bodyPr/>
                    <a:lstStyle/>
                    <a:p>
                      <a:r>
                        <a:rPr lang="en-US" sz="1400" dirty="0" smtClean="0"/>
                        <a:t>Supporting criteria</a:t>
                      </a:r>
                      <a:endParaRPr lang="en-US" sz="1400" dirty="0"/>
                    </a:p>
                  </a:txBody>
                  <a:tcPr/>
                </a:tc>
              </a:tr>
              <a:tr h="1409966">
                <a:tc>
                  <a:txBody>
                    <a:bodyPr/>
                    <a:lstStyle/>
                    <a:p>
                      <a:r>
                        <a:rPr lang="en-US" sz="1800" kern="1200" dirty="0" smtClean="0">
                          <a:solidFill>
                            <a:schemeClr val="dk1"/>
                          </a:solidFill>
                          <a:effectLst/>
                          <a:latin typeface="+mn-lt"/>
                          <a:ea typeface="+mn-ea"/>
                          <a:cs typeface="+mn-cs"/>
                        </a:rPr>
                        <a:t>Even a security or privacy expert couldn’t make the right decision in a scenario</a:t>
                      </a:r>
                      <a:r>
                        <a:rPr lang="en-US" sz="1800" kern="1200" baseline="0" dirty="0" smtClean="0">
                          <a:solidFill>
                            <a:schemeClr val="dk1"/>
                          </a:solidFill>
                          <a:effectLst/>
                          <a:latin typeface="+mn-lt"/>
                          <a:ea typeface="+mn-ea"/>
                          <a:cs typeface="+mn-cs"/>
                        </a:rPr>
                        <a:t> which is on the box or which an attacker could invoke</a:t>
                      </a:r>
                      <a:endParaRPr lang="en-US" sz="1800" dirty="0"/>
                    </a:p>
                  </a:txBody>
                  <a:tcPr/>
                </a:tc>
                <a:tc>
                  <a:txBody>
                    <a:bodyPr/>
                    <a:lstStyle/>
                    <a:p>
                      <a:r>
                        <a:rPr lang="en-US" sz="1800" dirty="0" smtClean="0"/>
                        <a:t>Misleading</a:t>
                      </a:r>
                      <a:r>
                        <a:rPr lang="en-US" sz="1800" baseline="0" dirty="0" smtClean="0"/>
                        <a:t> security info or indicators (includes no security indicator)</a:t>
                      </a:r>
                      <a:endParaRPr lang="en-US" sz="1800" dirty="0"/>
                    </a:p>
                  </a:txBody>
                  <a:tcPr/>
                </a:tc>
              </a:tr>
              <a:tr h="751982">
                <a:tc>
                  <a:txBody>
                    <a:bodyPr/>
                    <a:lstStyle/>
                    <a:p>
                      <a:r>
                        <a:rPr lang="en-US" sz="1800" kern="1200" dirty="0" smtClean="0">
                          <a:solidFill>
                            <a:schemeClr val="dk1"/>
                          </a:solidFill>
                          <a:effectLst/>
                          <a:latin typeface="+mn-lt"/>
                          <a:ea typeface="+mn-ea"/>
                          <a:cs typeface="+mn-cs"/>
                        </a:rPr>
                        <a:t>Only a security or privacy expert could make the right decision</a:t>
                      </a:r>
                      <a:endParaRPr lang="en-US" sz="1800" dirty="0"/>
                    </a:p>
                  </a:txBody>
                  <a:tcPr/>
                </a:tc>
                <a:tc>
                  <a:txBody>
                    <a:bodyPr/>
                    <a:lstStyle/>
                    <a:p>
                      <a:r>
                        <a:rPr lang="en-US" sz="1800" dirty="0" smtClean="0"/>
                        <a:t>No/bad/insufficient</a:t>
                      </a:r>
                      <a:r>
                        <a:rPr lang="en-US" sz="1800" baseline="0" dirty="0" smtClean="0"/>
                        <a:t> guidance</a:t>
                      </a:r>
                      <a:endParaRPr lang="en-US" sz="1800" dirty="0"/>
                    </a:p>
                  </a:txBody>
                  <a:tcPr/>
                </a:tc>
              </a:tr>
              <a:tr h="1190638">
                <a:tc>
                  <a:txBody>
                    <a:bodyPr/>
                    <a:lstStyle/>
                    <a:p>
                      <a:pPr marL="0" indent="0">
                        <a:buFont typeface="Arial" charset="0"/>
                        <a:buNone/>
                      </a:pPr>
                      <a:r>
                        <a:rPr lang="en-US" sz="1800" kern="1200" dirty="0" smtClean="0">
                          <a:solidFill>
                            <a:schemeClr val="dk1"/>
                          </a:solidFill>
                          <a:effectLst/>
                          <a:latin typeface="+mn-lt"/>
                          <a:ea typeface="+mn-ea"/>
                          <a:cs typeface="+mn-cs"/>
                        </a:rPr>
                        <a:t>Anyone could make the right decision, but they’d have to really be paying attention.  </a:t>
                      </a:r>
                    </a:p>
                  </a:txBody>
                  <a:tcPr/>
                </a:tc>
                <a:tc>
                  <a:txBody>
                    <a:bodyPr/>
                    <a:lstStyle/>
                    <a:p>
                      <a:r>
                        <a:rPr lang="en-US" sz="1800" dirty="0" smtClean="0"/>
                        <a:t>Experiences</a:t>
                      </a:r>
                      <a:r>
                        <a:rPr lang="en-US" sz="1800" baseline="0" dirty="0" smtClean="0"/>
                        <a:t> that lack recommendation, which habituate users, or which are randomly different than other TUXes</a:t>
                      </a:r>
                      <a:endParaRPr lang="en-US" sz="1800" dirty="0"/>
                    </a:p>
                  </a:txBody>
                  <a:tcPr/>
                </a:tc>
              </a:tr>
            </a:tbl>
          </a:graphicData>
        </a:graphic>
      </p:graphicFrame>
      <p:sp>
        <p:nvSpPr>
          <p:cNvPr id="7" name="Down Arrow 6"/>
          <p:cNvSpPr/>
          <p:nvPr/>
        </p:nvSpPr>
        <p:spPr>
          <a:xfrm rot="10800000">
            <a:off x="0" y="3505200"/>
            <a:ext cx="1295400" cy="312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Importance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8694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tools for Engineers</a:t>
            </a:r>
            <a:endParaRPr lang="en-US" dirty="0"/>
          </a:p>
        </p:txBody>
      </p:sp>
      <p:sp>
        <p:nvSpPr>
          <p:cNvPr id="3" name="Content Placeholder 2"/>
          <p:cNvSpPr>
            <a:spLocks noGrp="1"/>
          </p:cNvSpPr>
          <p:nvPr>
            <p:ph idx="1"/>
          </p:nvPr>
        </p:nvSpPr>
        <p:spPr/>
        <p:txBody>
          <a:bodyPr/>
          <a:lstStyle/>
          <a:p>
            <a:r>
              <a:rPr lang="en-US" dirty="0" smtClean="0"/>
              <a:t>Principles and Guidance</a:t>
            </a:r>
            <a:r>
              <a:rPr lang="en-US" dirty="0"/>
              <a:t> </a:t>
            </a:r>
            <a:r>
              <a:rPr lang="en-US" dirty="0" smtClean="0"/>
              <a:t>are both worthwhile research areas</a:t>
            </a:r>
          </a:p>
          <a:p>
            <a:pPr lvl="1"/>
            <a:r>
              <a:rPr lang="en-US" dirty="0" smtClean="0"/>
              <a:t>“One page” guidance is hard to find</a:t>
            </a:r>
          </a:p>
          <a:p>
            <a:pPr lvl="1"/>
            <a:r>
              <a:rPr lang="en-US" dirty="0" smtClean="0"/>
              <a:t>Scientists and engineers may weight them differently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8578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0" indent="0" algn="ctr">
              <a:buNone/>
            </a:pPr>
            <a:r>
              <a:rPr lang="en-US" dirty="0" smtClean="0"/>
              <a:t>Engineering in Large Projects</a:t>
            </a:r>
          </a:p>
          <a:p>
            <a:pPr marL="0" indent="0" algn="ctr">
              <a:buNone/>
            </a:pPr>
            <a:r>
              <a:rPr lang="en-US" dirty="0" smtClean="0"/>
              <a:t>Threat Modeling</a:t>
            </a:r>
          </a:p>
          <a:p>
            <a:pPr marL="0" indent="0" algn="ctr">
              <a:buNone/>
            </a:pPr>
            <a:r>
              <a:rPr lang="en-US" dirty="0" smtClean="0"/>
              <a:t>Usability Tools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98544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Software Engineer’s Day</a:t>
            </a:r>
            <a:endParaRPr lang="en-US" dirty="0"/>
          </a:p>
        </p:txBody>
      </p:sp>
      <p:sp>
        <p:nvSpPr>
          <p:cNvPr id="3" name="Content Placeholder 2"/>
          <p:cNvSpPr>
            <a:spLocks noGrp="1"/>
          </p:cNvSpPr>
          <p:nvPr>
            <p:ph idx="1"/>
          </p:nvPr>
        </p:nvSpPr>
        <p:spPr/>
        <p:txBody>
          <a:bodyPr/>
          <a:lstStyle/>
          <a:p>
            <a:r>
              <a:rPr lang="en-US" dirty="0" smtClean="0"/>
              <a:t>Solve customer problems</a:t>
            </a:r>
          </a:p>
          <a:p>
            <a:r>
              <a:rPr lang="en-US" dirty="0" smtClean="0"/>
              <a:t>Write code</a:t>
            </a:r>
          </a:p>
          <a:p>
            <a:r>
              <a:rPr lang="en-US" dirty="0" smtClean="0"/>
              <a:t>Build cool, usable and secure stuff</a:t>
            </a:r>
          </a:p>
          <a:p>
            <a:r>
              <a:rPr lang="en-US" dirty="0" smtClean="0"/>
              <a:t>Change the world</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6670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Study how engineers work and their needs</a:t>
            </a:r>
          </a:p>
          <a:p>
            <a:r>
              <a:rPr lang="en-US" dirty="0" smtClean="0"/>
              <a:t>Experiment with and test guidance</a:t>
            </a:r>
          </a:p>
          <a:p>
            <a:pPr lvl="1"/>
            <a:r>
              <a:rPr lang="en-US" dirty="0" smtClean="0"/>
              <a:t>Use them, improve on them, or replace them</a:t>
            </a:r>
          </a:p>
          <a:p>
            <a:r>
              <a:rPr lang="en-US" dirty="0" smtClean="0"/>
              <a:t>Spread the word that </a:t>
            </a:r>
            <a:r>
              <a:rPr lang="en-US" dirty="0"/>
              <a:t>engineers are people too</a:t>
            </a:r>
          </a:p>
          <a:p>
            <a:pPr lvl="1"/>
            <a:r>
              <a:rPr lang="en-US" dirty="0"/>
              <a:t>Need usable approaches to usability engineering</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7187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14700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screen">
            <a:duotone>
              <a:prstClr val="black"/>
              <a:schemeClr val="tx2">
                <a:tint val="45000"/>
                <a:satMod val="400000"/>
              </a:schemeClr>
            </a:duotone>
          </a:blip>
          <a:stretch>
            <a:fillRect/>
          </a:stretch>
        </p:blipFill>
        <p:spPr bwMode="black">
          <a:xfrm>
            <a:off x="2640857" y="2985020"/>
            <a:ext cx="3862287" cy="887960"/>
          </a:xfrm>
          <a:prstGeom prst="rect">
            <a:avLst/>
          </a:prstGeom>
          <a:noFill/>
          <a:ln>
            <a:noFill/>
          </a:ln>
        </p:spPr>
      </p:pic>
      <p:sp>
        <p:nvSpPr>
          <p:cNvPr id="5" name="Text Box 3"/>
          <p:cNvSpPr txBox="1">
            <a:spLocks noChangeArrowheads="1"/>
          </p:cNvSpPr>
          <p:nvPr/>
        </p:nvSpPr>
        <p:spPr bwMode="blackWhite">
          <a:xfrm>
            <a:off x="381000" y="5980056"/>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accent1"/>
                </a:solidFill>
                <a:latin typeface="Segoe UI" pitchFamily="34" charset="0"/>
                <a:cs typeface="Arial" charset="0"/>
              </a:rPr>
              <a:t>© 2010 Microsoft 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accent1"/>
                </a:soli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accent1"/>
                </a:solidFill>
                <a:latin typeface="Segoe UI" pitchFamily="34" charset="0"/>
                <a:cs typeface="Arial" charset="0"/>
              </a:rPr>
            </a:br>
            <a:r>
              <a:rPr lang="en-US" sz="700" dirty="0">
                <a:solidFill>
                  <a:schemeClr val="accent1"/>
                </a:solidFill>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143859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0" indent="0" algn="ctr">
              <a:buNone/>
            </a:pPr>
            <a:r>
              <a:rPr lang="en-US" sz="4400" b="1" dirty="0" smtClean="0"/>
              <a:t>&gt; Engineering in Large Projects</a:t>
            </a:r>
          </a:p>
          <a:p>
            <a:pPr marL="0" indent="0" algn="ctr">
              <a:buNone/>
            </a:pPr>
            <a:r>
              <a:rPr lang="en-US" dirty="0" smtClean="0"/>
              <a:t>Threat Modeling</a:t>
            </a:r>
          </a:p>
          <a:p>
            <a:pPr marL="0" indent="0" algn="ctr">
              <a:buNone/>
            </a:pPr>
            <a:r>
              <a:rPr lang="en-US" dirty="0" smtClean="0"/>
              <a:t>Usability Tools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8743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Development Lifecycle</a:t>
            </a:r>
            <a:br>
              <a:rPr lang="en-US" dirty="0" smtClean="0"/>
            </a:br>
            <a:r>
              <a:rPr lang="en-US" sz="3600" dirty="0" smtClean="0"/>
              <a:t>Working to protect our users…</a:t>
            </a:r>
            <a:endParaRPr lang="en-US" dirty="0"/>
          </a:p>
        </p:txBody>
      </p:sp>
      <p:sp>
        <p:nvSpPr>
          <p:cNvPr id="57" name="Left Brace 56"/>
          <p:cNvSpPr/>
          <p:nvPr/>
        </p:nvSpPr>
        <p:spPr>
          <a:xfrm rot="5400000">
            <a:off x="4353174" y="1782858"/>
            <a:ext cx="229757" cy="3629587"/>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Segoe UI" pitchFamily="34" charset="0"/>
              <a:cs typeface="Segoe UI" pitchFamily="34" charset="0"/>
            </a:endParaRPr>
          </a:p>
        </p:txBody>
      </p:sp>
      <p:cxnSp>
        <p:nvCxnSpPr>
          <p:cNvPr id="58" name="Elbow Connector 103"/>
          <p:cNvCxnSpPr/>
          <p:nvPr/>
        </p:nvCxnSpPr>
        <p:spPr>
          <a:xfrm rot="5400000">
            <a:off x="898171" y="3188363"/>
            <a:ext cx="456247" cy="749155"/>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5400000">
            <a:off x="8042907" y="3467622"/>
            <a:ext cx="436903" cy="209982"/>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16200000" flipH="1">
            <a:off x="6548896" y="3417701"/>
            <a:ext cx="455458" cy="291270"/>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33400" y="1848503"/>
            <a:ext cx="2362200" cy="338554"/>
          </a:xfrm>
          <a:prstGeom prst="rect">
            <a:avLst/>
          </a:prstGeom>
          <a:noFill/>
        </p:spPr>
        <p:txBody>
          <a:bodyPr wrap="square" rtlCol="0">
            <a:spAutoFit/>
          </a:bodyPr>
          <a:lstStyle/>
          <a:p>
            <a:r>
              <a:rPr lang="en-US" sz="1600" b="1" dirty="0" smtClean="0">
                <a:ln w="3175">
                  <a:noFill/>
                </a:ln>
                <a:solidFill>
                  <a:schemeClr val="tx2">
                    <a:lumMod val="40000"/>
                    <a:lumOff val="60000"/>
                  </a:schemeClr>
                </a:solidFill>
                <a:latin typeface="Segoe UI" pitchFamily="34" charset="0"/>
                <a:cs typeface="Segoe UI" pitchFamily="34" charset="0"/>
              </a:rPr>
              <a:t>Education/Training</a:t>
            </a:r>
            <a:endParaRPr lang="en-US" sz="1600" b="1" dirty="0">
              <a:ln w="3175">
                <a:noFill/>
              </a:ln>
              <a:solidFill>
                <a:schemeClr val="tx2">
                  <a:lumMod val="40000"/>
                  <a:lumOff val="60000"/>
                </a:schemeClr>
              </a:solidFill>
              <a:latin typeface="Segoe UI" pitchFamily="34" charset="0"/>
              <a:cs typeface="Segoe UI" pitchFamily="34" charset="0"/>
            </a:endParaRPr>
          </a:p>
        </p:txBody>
      </p:sp>
      <p:sp>
        <p:nvSpPr>
          <p:cNvPr id="62" name="TextBox 61"/>
          <p:cNvSpPr txBox="1"/>
          <p:nvPr/>
        </p:nvSpPr>
        <p:spPr>
          <a:xfrm>
            <a:off x="6670943" y="1848503"/>
            <a:ext cx="1741712" cy="338554"/>
          </a:xfrm>
          <a:prstGeom prst="rect">
            <a:avLst/>
          </a:prstGeom>
          <a:noFill/>
        </p:spPr>
        <p:txBody>
          <a:bodyPr wrap="square" rtlCol="0">
            <a:spAutoFit/>
          </a:bodyPr>
          <a:lstStyle/>
          <a:p>
            <a:r>
              <a:rPr lang="en-US" sz="1600" b="1" dirty="0" smtClean="0">
                <a:ln w="3175">
                  <a:noFill/>
                </a:ln>
                <a:solidFill>
                  <a:schemeClr val="tx2">
                    <a:lumMod val="40000"/>
                    <a:lumOff val="60000"/>
                  </a:schemeClr>
                </a:solidFill>
                <a:latin typeface="Segoe UI" pitchFamily="34" charset="0"/>
                <a:cs typeface="Segoe UI" pitchFamily="34" charset="0"/>
              </a:rPr>
              <a:t>Accountability</a:t>
            </a:r>
            <a:endParaRPr lang="en-US" sz="1600" b="1" dirty="0">
              <a:ln w="3175">
                <a:noFill/>
              </a:ln>
              <a:solidFill>
                <a:schemeClr val="tx2">
                  <a:lumMod val="40000"/>
                  <a:lumOff val="60000"/>
                </a:schemeClr>
              </a:solidFill>
              <a:latin typeface="Segoe UI" pitchFamily="34" charset="0"/>
              <a:cs typeface="Segoe UI" pitchFamily="34" charset="0"/>
            </a:endParaRPr>
          </a:p>
        </p:txBody>
      </p:sp>
      <p:sp>
        <p:nvSpPr>
          <p:cNvPr id="66" name="Rounded Rectangle 65"/>
          <p:cNvSpPr/>
          <p:nvPr/>
        </p:nvSpPr>
        <p:spPr>
          <a:xfrm>
            <a:off x="522517" y="2213922"/>
            <a:ext cx="1956708" cy="90046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1200" b="1" i="1" dirty="0" smtClean="0">
                <a:solidFill>
                  <a:schemeClr val="bg1"/>
                </a:solidFill>
                <a:latin typeface="Segoe UI" pitchFamily="34" charset="0"/>
                <a:cs typeface="Segoe UI" pitchFamily="34" charset="0"/>
              </a:rPr>
              <a:t>Administer and track security training </a:t>
            </a:r>
            <a:endParaRPr lang="en-US" sz="1200" b="1" i="1" dirty="0">
              <a:solidFill>
                <a:schemeClr val="bg1"/>
              </a:solidFill>
              <a:latin typeface="Segoe UI" pitchFamily="34" charset="0"/>
              <a:cs typeface="Segoe UI" pitchFamily="34" charset="0"/>
            </a:endParaRPr>
          </a:p>
        </p:txBody>
      </p:sp>
      <p:sp>
        <p:nvSpPr>
          <p:cNvPr id="69" name="Rounded Rectangle 68"/>
          <p:cNvSpPr/>
          <p:nvPr/>
        </p:nvSpPr>
        <p:spPr>
          <a:xfrm>
            <a:off x="7877171" y="2233267"/>
            <a:ext cx="978356" cy="90046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1200" b="1" i="1" dirty="0" smtClean="0">
                <a:solidFill>
                  <a:schemeClr val="bg1"/>
                </a:solidFill>
                <a:latin typeface="Segoe UI" pitchFamily="34" charset="0"/>
                <a:cs typeface="Segoe UI" pitchFamily="34" charset="0"/>
              </a:rPr>
              <a:t>Incident</a:t>
            </a:r>
          </a:p>
          <a:p>
            <a:pPr algn="ctr" defTabSz="914099" eaLnBrk="0" hangingPunct="0">
              <a:defRPr/>
            </a:pPr>
            <a:r>
              <a:rPr lang="en-US" sz="1200" b="1" i="1" dirty="0" smtClean="0">
                <a:solidFill>
                  <a:schemeClr val="bg1"/>
                </a:solidFill>
                <a:latin typeface="Segoe UI" pitchFamily="34" charset="0"/>
                <a:cs typeface="Segoe UI" pitchFamily="34" charset="0"/>
              </a:rPr>
              <a:t>Response (MSRC</a:t>
            </a:r>
            <a:r>
              <a:rPr lang="en-US" sz="1200" b="1" dirty="0" smtClean="0">
                <a:solidFill>
                  <a:schemeClr val="bg1"/>
                </a:solidFill>
                <a:latin typeface="Segoe UI" pitchFamily="34" charset="0"/>
                <a:cs typeface="Segoe UI" pitchFamily="34" charset="0"/>
              </a:rPr>
              <a:t>) </a:t>
            </a:r>
            <a:endParaRPr lang="en-US" sz="1200" b="1" dirty="0">
              <a:solidFill>
                <a:schemeClr val="bg1"/>
              </a:solidFill>
              <a:latin typeface="Segoe UI" pitchFamily="34" charset="0"/>
              <a:cs typeface="Segoe UI" pitchFamily="34" charset="0"/>
            </a:endParaRPr>
          </a:p>
        </p:txBody>
      </p:sp>
      <p:sp>
        <p:nvSpPr>
          <p:cNvPr id="72" name="Left Brace 71"/>
          <p:cNvSpPr/>
          <p:nvPr/>
        </p:nvSpPr>
        <p:spPr>
          <a:xfrm rot="5400000">
            <a:off x="3808105" y="1408484"/>
            <a:ext cx="495452" cy="3860281"/>
          </a:xfrm>
          <a:prstGeom prst="lef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Segoe UI" pitchFamily="34" charset="0"/>
              <a:cs typeface="Segoe UI" pitchFamily="34" charset="0"/>
            </a:endParaRPr>
          </a:p>
        </p:txBody>
      </p:sp>
      <p:cxnSp>
        <p:nvCxnSpPr>
          <p:cNvPr id="73" name="Elbow Connector 72"/>
          <p:cNvCxnSpPr/>
          <p:nvPr/>
        </p:nvCxnSpPr>
        <p:spPr>
          <a:xfrm rot="5400000">
            <a:off x="888892" y="2977210"/>
            <a:ext cx="474803" cy="749156"/>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5400000">
            <a:off x="8033629" y="3256470"/>
            <a:ext cx="455458" cy="209982"/>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rot="16200000" flipH="1">
            <a:off x="6467719" y="3130753"/>
            <a:ext cx="618866" cy="292324"/>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5611760" y="2230215"/>
            <a:ext cx="1956709" cy="90046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1200" b="1" i="1" dirty="0" smtClean="0">
                <a:solidFill>
                  <a:schemeClr val="bg1"/>
                </a:solidFill>
                <a:latin typeface="Segoe UI" pitchFamily="34" charset="0"/>
                <a:cs typeface="Segoe UI" pitchFamily="34" charset="0"/>
              </a:rPr>
              <a:t>Establish release criteria and sign-off as part of FSR</a:t>
            </a:r>
            <a:endParaRPr lang="en-US" sz="1200" b="1" i="1" dirty="0">
              <a:solidFill>
                <a:schemeClr val="bg1"/>
              </a:solidFill>
              <a:latin typeface="Segoe UI" pitchFamily="34" charset="0"/>
              <a:cs typeface="Segoe UI" pitchFamily="34" charset="0"/>
            </a:endParaRPr>
          </a:p>
        </p:txBody>
      </p:sp>
      <p:grpSp>
        <p:nvGrpSpPr>
          <p:cNvPr id="77" name="Cycle"/>
          <p:cNvGrpSpPr/>
          <p:nvPr/>
        </p:nvGrpSpPr>
        <p:grpSpPr>
          <a:xfrm>
            <a:off x="1290445" y="5297752"/>
            <a:ext cx="6451600" cy="1438302"/>
            <a:chOff x="1346200" y="5346700"/>
            <a:chExt cx="6451600" cy="1438302"/>
          </a:xfrm>
        </p:grpSpPr>
        <p:pic>
          <p:nvPicPr>
            <p:cNvPr id="78" name="Picture 2" descr="C:\Program Files\Microsoft Resource DVD Artwork\DVD_ART\Artwork_Imagery\Shapes and Graphics\Arrows - arrow\Curved\loop continuous cycle arrows2.png"/>
            <p:cNvPicPr>
              <a:picLocks noChangeAspect="1" noChangeArrowheads="1"/>
            </p:cNvPicPr>
            <p:nvPr/>
          </p:nvPicPr>
          <p:blipFill>
            <a:blip r:embed="rId3" cstate="print"/>
            <a:srcRect/>
            <a:stretch>
              <a:fillRect/>
            </a:stretch>
          </p:blipFill>
          <p:spPr bwMode="auto">
            <a:xfrm>
              <a:off x="1346200" y="5346700"/>
              <a:ext cx="6451600" cy="1016000"/>
            </a:xfrm>
            <a:prstGeom prst="rect">
              <a:avLst/>
            </a:prstGeom>
            <a:noFill/>
          </p:spPr>
        </p:pic>
        <p:sp>
          <p:nvSpPr>
            <p:cNvPr id="79" name="Rectangle 78"/>
            <p:cNvSpPr/>
            <p:nvPr/>
          </p:nvSpPr>
          <p:spPr>
            <a:xfrm>
              <a:off x="1436649" y="6415670"/>
              <a:ext cx="6248400" cy="369332"/>
            </a:xfrm>
            <a:prstGeom prst="rect">
              <a:avLst/>
            </a:prstGeom>
          </p:spPr>
          <p:txBody>
            <a:bodyPr wrap="square">
              <a:spAutoFit/>
            </a:bodyPr>
            <a:lstStyle/>
            <a:p>
              <a:pPr algn="ctr" eaLnBrk="1" hangingPunct="1">
                <a:buSzPct val="95000"/>
                <a:defRPr/>
              </a:pPr>
              <a:r>
                <a:rPr lang="en-US" sz="1800" b="1" dirty="0" smtClean="0">
                  <a:ln w="1905"/>
                  <a:solidFill>
                    <a:schemeClr val="accent1"/>
                  </a:solidFill>
                  <a:latin typeface="Segoe UI" pitchFamily="34" charset="0"/>
                  <a:ea typeface="ＭＳ Ｐゴシック" charset="-128"/>
                  <a:cs typeface="Segoe UI" pitchFamily="34" charset="0"/>
                </a:rPr>
                <a:t>Ongoing Process Improvements</a:t>
              </a:r>
            </a:p>
          </p:txBody>
        </p:sp>
      </p:grpSp>
      <p:pic>
        <p:nvPicPr>
          <p:cNvPr id="80" name="Picture 79" descr="SDL Lifecycle (Expanded).png"/>
          <p:cNvPicPr>
            <a:picLocks noChangeAspect="1"/>
          </p:cNvPicPr>
          <p:nvPr/>
        </p:nvPicPr>
        <p:blipFill>
          <a:blip r:embed="rId4" cstate="print"/>
          <a:stretch>
            <a:fillRect/>
          </a:stretch>
        </p:blipFill>
        <p:spPr>
          <a:xfrm>
            <a:off x="163097" y="3515097"/>
            <a:ext cx="8895406" cy="1567542"/>
          </a:xfrm>
          <a:prstGeom prst="rect">
            <a:avLst/>
          </a:prstGeom>
        </p:spPr>
      </p:pic>
      <p:sp>
        <p:nvSpPr>
          <p:cNvPr id="81" name="TextBox 80"/>
          <p:cNvSpPr txBox="1"/>
          <p:nvPr/>
        </p:nvSpPr>
        <p:spPr>
          <a:xfrm>
            <a:off x="3648675" y="1848503"/>
            <a:ext cx="1045028" cy="338554"/>
          </a:xfrm>
          <a:prstGeom prst="rect">
            <a:avLst/>
          </a:prstGeom>
          <a:noFill/>
        </p:spPr>
        <p:txBody>
          <a:bodyPr wrap="square" rtlCol="0">
            <a:spAutoFit/>
          </a:bodyPr>
          <a:lstStyle/>
          <a:p>
            <a:r>
              <a:rPr lang="en-US" sz="1600" b="1" dirty="0" smtClean="0">
                <a:ln w="3175">
                  <a:noFill/>
                </a:ln>
                <a:solidFill>
                  <a:schemeClr val="tx2">
                    <a:lumMod val="40000"/>
                    <a:lumOff val="60000"/>
                  </a:schemeClr>
                </a:solidFill>
                <a:latin typeface="Segoe UI" pitchFamily="34" charset="0"/>
                <a:cs typeface="Segoe UI" pitchFamily="34" charset="0"/>
              </a:rPr>
              <a:t>Process</a:t>
            </a:r>
            <a:endParaRPr lang="en-US" sz="1600" b="1" dirty="0">
              <a:ln w="3175">
                <a:noFill/>
              </a:ln>
              <a:solidFill>
                <a:schemeClr val="tx2">
                  <a:lumMod val="40000"/>
                  <a:lumOff val="60000"/>
                </a:schemeClr>
              </a:solidFill>
              <a:latin typeface="Segoe UI" pitchFamily="34" charset="0"/>
              <a:cs typeface="Segoe UI" pitchFamily="34" charset="0"/>
            </a:endParaRPr>
          </a:p>
        </p:txBody>
      </p:sp>
      <p:sp>
        <p:nvSpPr>
          <p:cNvPr id="82" name="Rounded Rectangle 81"/>
          <p:cNvSpPr/>
          <p:nvPr/>
        </p:nvSpPr>
        <p:spPr>
          <a:xfrm>
            <a:off x="3089264" y="2227940"/>
            <a:ext cx="1956709" cy="90046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8288" tIns="45718" rIns="18288" bIns="45718" numCol="1" rtlCol="0" anchor="ctr" anchorCtr="0" compatLnSpc="1">
            <a:prstTxWarp prst="textNoShape">
              <a:avLst/>
            </a:prstTxWarp>
          </a:bodyPr>
          <a:lstStyle/>
          <a:p>
            <a:pPr algn="ctr" defTabSz="914099" eaLnBrk="0" hangingPunct="0">
              <a:defRPr/>
            </a:pPr>
            <a:r>
              <a:rPr lang="en-US" sz="1200" b="1" i="1" dirty="0" smtClean="0">
                <a:solidFill>
                  <a:schemeClr val="bg1"/>
                </a:solidFill>
                <a:latin typeface="Segoe UI" pitchFamily="34" charset="0"/>
                <a:cs typeface="Segoe UI" pitchFamily="34" charset="0"/>
              </a:rPr>
              <a:t>Guide product teams to meet SDL requirements</a:t>
            </a:r>
            <a:endParaRPr lang="en-US" sz="1200" b="1" i="1" dirty="0">
              <a:solidFill>
                <a:schemeClr val="bg1"/>
              </a:solidFill>
              <a:latin typeface="Segoe UI" pitchFamily="34" charset="0"/>
              <a:cs typeface="Segoe UI"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78038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2000"/>
                                        <p:tgtEl>
                                          <p:spTgt spid="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23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2000"/>
                                  </p:stCondLst>
                                  <p:childTnLst>
                                    <p:set>
                                      <p:cBhvr>
                                        <p:cTn id="19" dur="1" fill="hold">
                                          <p:stCondLst>
                                            <p:cond delay="0"/>
                                          </p:stCondLst>
                                        </p:cTn>
                                        <p:tgtEl>
                                          <p:spTgt spid="6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200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grpId="0" nodeType="withEffect">
                                  <p:stCondLst>
                                    <p:cond delay="200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nodeType="withEffect">
                                  <p:stCondLst>
                                    <p:cond delay="200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300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6" grpId="0" animBg="1"/>
      <p:bldP spid="69" grpId="0" animBg="1"/>
      <p:bldP spid="72" grpId="0" animBg="1"/>
      <p:bldP spid="76" grpId="0" animBg="1"/>
      <p:bldP spid="81" grpId="0"/>
      <p:bldP spid="82"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smtClean="0">
                <a:solidFill>
                  <a:schemeClr val="accent4"/>
                </a:solidFill>
              </a:rPr>
              <a:t>Secure </a:t>
            </a:r>
            <a:r>
              <a:rPr lang="en-US" b="1" dirty="0">
                <a:solidFill>
                  <a:schemeClr val="accent4"/>
                </a:solidFill>
              </a:rPr>
              <a:t>design</a:t>
            </a:r>
            <a:r>
              <a:rPr lang="en-US" dirty="0">
                <a:solidFill>
                  <a:schemeClr val="accent4"/>
                </a:solidFill>
              </a:rPr>
              <a:t>, including the following topics:</a:t>
            </a:r>
          </a:p>
          <a:p>
            <a:pPr lvl="1"/>
            <a:r>
              <a:rPr lang="en-US" dirty="0">
                <a:solidFill>
                  <a:schemeClr val="accent4"/>
                </a:solidFill>
              </a:rPr>
              <a:t>Attack surface reduction</a:t>
            </a:r>
          </a:p>
          <a:p>
            <a:pPr lvl="1"/>
            <a:r>
              <a:rPr lang="en-US" dirty="0">
                <a:solidFill>
                  <a:schemeClr val="accent4"/>
                </a:solidFill>
              </a:rPr>
              <a:t>Defense in depth</a:t>
            </a:r>
          </a:p>
          <a:p>
            <a:pPr lvl="1"/>
            <a:r>
              <a:rPr lang="en-US" dirty="0">
                <a:solidFill>
                  <a:schemeClr val="accent4"/>
                </a:solidFill>
              </a:rPr>
              <a:t>Principle of least privilege</a:t>
            </a:r>
          </a:p>
          <a:p>
            <a:pPr lvl="1"/>
            <a:r>
              <a:rPr lang="en-US" dirty="0">
                <a:solidFill>
                  <a:schemeClr val="accent4"/>
                </a:solidFill>
              </a:rPr>
              <a:t>Secure defaults</a:t>
            </a:r>
          </a:p>
          <a:p>
            <a:r>
              <a:rPr lang="en-US" b="1" dirty="0">
                <a:solidFill>
                  <a:schemeClr val="accent4"/>
                </a:solidFill>
              </a:rPr>
              <a:t>Threat modeling</a:t>
            </a:r>
            <a:r>
              <a:rPr lang="en-US" dirty="0">
                <a:solidFill>
                  <a:schemeClr val="accent4"/>
                </a:solidFill>
              </a:rPr>
              <a:t>,</a:t>
            </a:r>
            <a:r>
              <a:rPr lang="en-US" b="1" dirty="0">
                <a:solidFill>
                  <a:schemeClr val="accent4"/>
                </a:solidFill>
              </a:rPr>
              <a:t> </a:t>
            </a:r>
            <a:r>
              <a:rPr lang="en-US" dirty="0">
                <a:solidFill>
                  <a:schemeClr val="accent4"/>
                </a:solidFill>
              </a:rPr>
              <a:t>including the following topics:</a:t>
            </a:r>
          </a:p>
          <a:p>
            <a:pPr lvl="1"/>
            <a:r>
              <a:rPr lang="en-US" dirty="0">
                <a:solidFill>
                  <a:schemeClr val="accent4"/>
                </a:solidFill>
              </a:rPr>
              <a:t>Overview of threat modeling</a:t>
            </a:r>
          </a:p>
          <a:p>
            <a:pPr lvl="1"/>
            <a:r>
              <a:rPr lang="en-US" dirty="0">
                <a:solidFill>
                  <a:schemeClr val="accent4"/>
                </a:solidFill>
              </a:rPr>
              <a:t>Design to a threat model</a:t>
            </a:r>
          </a:p>
          <a:p>
            <a:pPr lvl="1"/>
            <a:r>
              <a:rPr lang="en-US" dirty="0">
                <a:solidFill>
                  <a:schemeClr val="accent4"/>
                </a:solidFill>
              </a:rPr>
              <a:t>Coding to a threat model</a:t>
            </a:r>
          </a:p>
          <a:p>
            <a:pPr lvl="1"/>
            <a:r>
              <a:rPr lang="en-US" dirty="0">
                <a:solidFill>
                  <a:schemeClr val="accent4"/>
                </a:solidFill>
              </a:rPr>
              <a:t>Testing to a threat model</a:t>
            </a:r>
          </a:p>
          <a:p>
            <a:r>
              <a:rPr lang="en-US" b="1" dirty="0">
                <a:solidFill>
                  <a:schemeClr val="accent4"/>
                </a:solidFill>
              </a:rPr>
              <a:t>Secure coding</a:t>
            </a:r>
            <a:r>
              <a:rPr lang="en-US" dirty="0">
                <a:solidFill>
                  <a:schemeClr val="accent4"/>
                </a:solidFill>
              </a:rPr>
              <a:t>, including the following topics:</a:t>
            </a:r>
          </a:p>
          <a:p>
            <a:pPr lvl="1"/>
            <a:r>
              <a:rPr lang="en-US" dirty="0">
                <a:solidFill>
                  <a:schemeClr val="accent4"/>
                </a:solidFill>
              </a:rPr>
              <a:t>Buffer overruns</a:t>
            </a:r>
          </a:p>
          <a:p>
            <a:pPr lvl="1"/>
            <a:r>
              <a:rPr lang="en-US" dirty="0">
                <a:solidFill>
                  <a:schemeClr val="accent4"/>
                </a:solidFill>
              </a:rPr>
              <a:t>Integer arithmetic errors</a:t>
            </a:r>
          </a:p>
          <a:p>
            <a:pPr lvl="1"/>
            <a:r>
              <a:rPr lang="en-US" dirty="0">
                <a:solidFill>
                  <a:schemeClr val="accent4"/>
                </a:solidFill>
              </a:rPr>
              <a:t>Cross-site scripting</a:t>
            </a:r>
          </a:p>
          <a:p>
            <a:pPr lvl="1"/>
            <a:r>
              <a:rPr lang="en-US" dirty="0">
                <a:solidFill>
                  <a:schemeClr val="accent4"/>
                </a:solidFill>
              </a:rPr>
              <a:t>SQL injection</a:t>
            </a:r>
          </a:p>
          <a:p>
            <a:pPr lvl="1"/>
            <a:r>
              <a:rPr lang="en-US" dirty="0">
                <a:solidFill>
                  <a:schemeClr val="accent4"/>
                </a:solidFill>
              </a:rPr>
              <a:t>Weak cryptography</a:t>
            </a:r>
          </a:p>
          <a:p>
            <a:pPr lvl="1"/>
            <a:r>
              <a:rPr lang="en-US" dirty="0">
                <a:solidFill>
                  <a:schemeClr val="accent4"/>
                </a:solidFill>
              </a:rPr>
              <a:t>Managed code issues (Microsoft .NET/Java)</a:t>
            </a:r>
          </a:p>
          <a:p>
            <a:r>
              <a:rPr lang="en-US" b="1" dirty="0">
                <a:solidFill>
                  <a:schemeClr val="accent4"/>
                </a:solidFill>
              </a:rPr>
              <a:t>Security testing</a:t>
            </a:r>
            <a:r>
              <a:rPr lang="en-US" dirty="0">
                <a:solidFill>
                  <a:schemeClr val="accent4"/>
                </a:solidFill>
              </a:rPr>
              <a:t>, including the following topics:</a:t>
            </a:r>
          </a:p>
          <a:p>
            <a:pPr lvl="1"/>
            <a:r>
              <a:rPr lang="en-US" dirty="0">
                <a:solidFill>
                  <a:schemeClr val="accent4"/>
                </a:solidFill>
              </a:rPr>
              <a:t>Security testing versus functional testing</a:t>
            </a:r>
          </a:p>
          <a:p>
            <a:pPr lvl="1"/>
            <a:r>
              <a:rPr lang="en-US" dirty="0">
                <a:solidFill>
                  <a:schemeClr val="accent4"/>
                </a:solidFill>
              </a:rPr>
              <a:t>Risk assessment</a:t>
            </a:r>
          </a:p>
          <a:p>
            <a:pPr lvl="1"/>
            <a:r>
              <a:rPr lang="en-US" dirty="0">
                <a:solidFill>
                  <a:schemeClr val="accent4"/>
                </a:solidFill>
              </a:rPr>
              <a:t>Test methodologies </a:t>
            </a:r>
          </a:p>
          <a:p>
            <a:pPr lvl="1"/>
            <a:r>
              <a:rPr lang="en-US" dirty="0">
                <a:solidFill>
                  <a:schemeClr val="accent4"/>
                </a:solidFill>
              </a:rPr>
              <a:t>Test </a:t>
            </a:r>
            <a:r>
              <a:rPr lang="en-US" dirty="0" smtClean="0">
                <a:solidFill>
                  <a:schemeClr val="accent4"/>
                </a:solidFill>
              </a:rPr>
              <a:t>automation</a:t>
            </a:r>
            <a:r>
              <a:rPr lang="en-US" dirty="0">
                <a:solidFill>
                  <a:schemeClr val="accent4"/>
                </a:solidFill>
              </a:rPr>
              <a:t> </a:t>
            </a:r>
          </a:p>
          <a:p>
            <a:pPr lvl="0"/>
            <a:r>
              <a:rPr lang="en-US" b="1" dirty="0">
                <a:solidFill>
                  <a:schemeClr val="accent4"/>
                </a:solidFill>
              </a:rPr>
              <a:t>Privacy</a:t>
            </a:r>
            <a:r>
              <a:rPr lang="en-US" dirty="0">
                <a:solidFill>
                  <a:schemeClr val="accent4"/>
                </a:solidFill>
              </a:rPr>
              <a:t>, including the following topics:</a:t>
            </a:r>
          </a:p>
          <a:p>
            <a:pPr lvl="1"/>
            <a:r>
              <a:rPr lang="en-US" dirty="0">
                <a:solidFill>
                  <a:schemeClr val="accent4"/>
                </a:solidFill>
              </a:rPr>
              <a:t>Types of privacy data</a:t>
            </a:r>
          </a:p>
          <a:p>
            <a:pPr lvl="1"/>
            <a:r>
              <a:rPr lang="en-US" dirty="0">
                <a:solidFill>
                  <a:schemeClr val="accent4"/>
                </a:solidFill>
              </a:rPr>
              <a:t>Privacy design best practices </a:t>
            </a:r>
          </a:p>
          <a:p>
            <a:pPr lvl="1"/>
            <a:r>
              <a:rPr lang="en-US" dirty="0">
                <a:solidFill>
                  <a:schemeClr val="accent4"/>
                </a:solidFill>
              </a:rPr>
              <a:t>Risk analysis</a:t>
            </a:r>
          </a:p>
          <a:p>
            <a:pPr lvl="1"/>
            <a:r>
              <a:rPr lang="en-US" dirty="0">
                <a:solidFill>
                  <a:schemeClr val="accent4"/>
                </a:solidFill>
              </a:rPr>
              <a:t>Privacy development best practices</a:t>
            </a:r>
          </a:p>
          <a:p>
            <a:pPr lvl="0"/>
            <a:r>
              <a:rPr lang="en-US" dirty="0">
                <a:solidFill>
                  <a:schemeClr val="accent4"/>
                </a:solidFill>
              </a:rPr>
              <a:t>Privacy testing best practices</a:t>
            </a:r>
          </a:p>
          <a:p>
            <a:endParaRPr lang="en-US" dirty="0"/>
          </a:p>
        </p:txBody>
      </p:sp>
      <p:sp>
        <p:nvSpPr>
          <p:cNvPr id="4" name="Title 3"/>
          <p:cNvSpPr>
            <a:spLocks noGrp="1"/>
          </p:cNvSpPr>
          <p:nvPr>
            <p:ph type="title"/>
          </p:nvPr>
        </p:nvSpPr>
        <p:spPr>
          <a:solidFill>
            <a:srgbClr val="FFFFFF">
              <a:alpha val="80000"/>
            </a:srgbClr>
          </a:solidFill>
        </p:spPr>
        <p:txBody>
          <a:bodyPr>
            <a:normAutofit fontScale="90000"/>
          </a:bodyPr>
          <a:lstStyle/>
          <a:p>
            <a:r>
              <a:rPr lang="en-US" dirty="0" smtClean="0"/>
              <a:t>Orientation: Basic Concepts for Security </a:t>
            </a:r>
            <a:r>
              <a:rPr lang="en-US" dirty="0"/>
              <a:t>Development Lifecycle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218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5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5">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15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5">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5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5">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5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5">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5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5">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p:cTn id="27" dur="15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5">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5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5">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p:cTn id="35" dur="15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5000" fill="hold"/>
                                        <p:tgtEl>
                                          <p:spTgt spid="5">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p:cTn id="39" dur="15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0" dur="15000" fill="hold"/>
                                        <p:tgtEl>
                                          <p:spTgt spid="5">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p:cTn id="43" dur="15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4" dur="15000" fill="hold"/>
                                        <p:tgtEl>
                                          <p:spTgt spid="5">
                                            <p:txEl>
                                              <p:pRg st="9" end="9"/>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p:cTn id="47" dur="15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8" dur="15000" fill="hold"/>
                                        <p:tgtEl>
                                          <p:spTgt spid="5">
                                            <p:txEl>
                                              <p:pRg st="10" end="10"/>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p:cTn id="51" dur="15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2" dur="15000" fill="hold"/>
                                        <p:tgtEl>
                                          <p:spTgt spid="5">
                                            <p:txEl>
                                              <p:pRg st="11" end="11"/>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p:cTn id="55" dur="15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6" dur="15000" fill="hold"/>
                                        <p:tgtEl>
                                          <p:spTgt spid="5">
                                            <p:txEl>
                                              <p:pRg st="12" end="12"/>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p:cTn id="59" dur="15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60" dur="15000" fill="hold"/>
                                        <p:tgtEl>
                                          <p:spTgt spid="5">
                                            <p:txEl>
                                              <p:pRg st="13" end="13"/>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p:cTn id="63" dur="15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64" dur="15000" fill="hold"/>
                                        <p:tgtEl>
                                          <p:spTgt spid="5">
                                            <p:txEl>
                                              <p:pRg st="14" end="14"/>
                                            </p:txEl>
                                          </p:spTgt>
                                        </p:tgtEl>
                                        <p:attrNameLst>
                                          <p:attrName>ppt_y</p:attrName>
                                        </p:attrNameLst>
                                      </p:cBhvr>
                                      <p:tavLst>
                                        <p:tav tm="0">
                                          <p:val>
                                            <p:strVal val="#ppt_y+1"/>
                                          </p:val>
                                        </p:tav>
                                        <p:tav tm="100000">
                                          <p:val>
                                            <p:strVal val="#ppt_y-1"/>
                                          </p:val>
                                        </p:tav>
                                      </p:tavLst>
                                    </p:anim>
                                  </p:childTnLst>
                                </p:cTn>
                              </p:par>
                              <p:par>
                                <p:cTn id="65" presetID="28" presetClass="entr" presetSubtype="0" fill="hold" grpId="0"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p:cTn id="67" dur="15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68" dur="15000" fill="hold"/>
                                        <p:tgtEl>
                                          <p:spTgt spid="5">
                                            <p:txEl>
                                              <p:pRg st="15" end="15"/>
                                            </p:txEl>
                                          </p:spTgt>
                                        </p:tgtEl>
                                        <p:attrNameLst>
                                          <p:attrName>ppt_y</p:attrName>
                                        </p:attrNameLst>
                                      </p:cBhvr>
                                      <p:tavLst>
                                        <p:tav tm="0">
                                          <p:val>
                                            <p:strVal val="#ppt_y+1"/>
                                          </p:val>
                                        </p:tav>
                                        <p:tav tm="100000">
                                          <p:val>
                                            <p:strVal val="#ppt_y-1"/>
                                          </p:val>
                                        </p:tav>
                                      </p:tavLst>
                                    </p:anim>
                                  </p:childTnLst>
                                </p:cTn>
                              </p:par>
                              <p:par>
                                <p:cTn id="69" presetID="28" presetClass="entr" presetSubtype="0" fill="hold" grpId="0" nodeType="with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anim calcmode="lin" valueType="num">
                                      <p:cBhvr>
                                        <p:cTn id="71" dur="15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72" dur="15000" fill="hold"/>
                                        <p:tgtEl>
                                          <p:spTgt spid="5">
                                            <p:txEl>
                                              <p:pRg st="16" end="16"/>
                                            </p:txEl>
                                          </p:spTgt>
                                        </p:tgtEl>
                                        <p:attrNameLst>
                                          <p:attrName>ppt_y</p:attrName>
                                        </p:attrNameLst>
                                      </p:cBhvr>
                                      <p:tavLst>
                                        <p:tav tm="0">
                                          <p:val>
                                            <p:strVal val="#ppt_y+1"/>
                                          </p:val>
                                        </p:tav>
                                        <p:tav tm="100000">
                                          <p:val>
                                            <p:strVal val="#ppt_y-1"/>
                                          </p:val>
                                        </p:tav>
                                      </p:tavLst>
                                    </p:anim>
                                  </p:childTnLst>
                                </p:cTn>
                              </p:par>
                              <p:par>
                                <p:cTn id="73" presetID="28" presetClass="entr" presetSubtype="0" fill="hold" grpId="0" nodeType="withEffect">
                                  <p:stCondLst>
                                    <p:cond delay="0"/>
                                  </p:stCondLst>
                                  <p:childTnLst>
                                    <p:set>
                                      <p:cBhvr>
                                        <p:cTn id="74" dur="1" fill="hold">
                                          <p:stCondLst>
                                            <p:cond delay="0"/>
                                          </p:stCondLst>
                                        </p:cTn>
                                        <p:tgtEl>
                                          <p:spTgt spid="5">
                                            <p:txEl>
                                              <p:pRg st="17" end="17"/>
                                            </p:txEl>
                                          </p:spTgt>
                                        </p:tgtEl>
                                        <p:attrNameLst>
                                          <p:attrName>style.visibility</p:attrName>
                                        </p:attrNameLst>
                                      </p:cBhvr>
                                      <p:to>
                                        <p:strVal val="visible"/>
                                      </p:to>
                                    </p:set>
                                    <p:anim calcmode="lin" valueType="num">
                                      <p:cBhvr>
                                        <p:cTn id="75" dur="15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76" dur="15000" fill="hold"/>
                                        <p:tgtEl>
                                          <p:spTgt spid="5">
                                            <p:txEl>
                                              <p:pRg st="17" end="17"/>
                                            </p:txEl>
                                          </p:spTgt>
                                        </p:tgtEl>
                                        <p:attrNameLst>
                                          <p:attrName>ppt_y</p:attrName>
                                        </p:attrNameLst>
                                      </p:cBhvr>
                                      <p:tavLst>
                                        <p:tav tm="0">
                                          <p:val>
                                            <p:strVal val="#ppt_y+1"/>
                                          </p:val>
                                        </p:tav>
                                        <p:tav tm="100000">
                                          <p:val>
                                            <p:strVal val="#ppt_y-1"/>
                                          </p:val>
                                        </p:tav>
                                      </p:tavLst>
                                    </p:anim>
                                  </p:childTnLst>
                                </p:cTn>
                              </p:par>
                              <p:par>
                                <p:cTn id="77" presetID="28" presetClass="entr" presetSubtype="0" fill="hold" grpId="0" nodeType="withEffect">
                                  <p:stCondLst>
                                    <p:cond delay="0"/>
                                  </p:stCondLst>
                                  <p:childTnLst>
                                    <p:set>
                                      <p:cBhvr>
                                        <p:cTn id="78" dur="1" fill="hold">
                                          <p:stCondLst>
                                            <p:cond delay="0"/>
                                          </p:stCondLst>
                                        </p:cTn>
                                        <p:tgtEl>
                                          <p:spTgt spid="5">
                                            <p:txEl>
                                              <p:pRg st="18" end="18"/>
                                            </p:txEl>
                                          </p:spTgt>
                                        </p:tgtEl>
                                        <p:attrNameLst>
                                          <p:attrName>style.visibility</p:attrName>
                                        </p:attrNameLst>
                                      </p:cBhvr>
                                      <p:to>
                                        <p:strVal val="visible"/>
                                      </p:to>
                                    </p:set>
                                    <p:anim calcmode="lin" valueType="num">
                                      <p:cBhvr>
                                        <p:cTn id="79" dur="15000" fill="hold"/>
                                        <p:tgtEl>
                                          <p:spTgt spid="5">
                                            <p:txEl>
                                              <p:pRg st="18" end="18"/>
                                            </p:txEl>
                                          </p:spTgt>
                                        </p:tgtEl>
                                        <p:attrNameLst>
                                          <p:attrName>ppt_x</p:attrName>
                                        </p:attrNameLst>
                                      </p:cBhvr>
                                      <p:tavLst>
                                        <p:tav tm="0">
                                          <p:val>
                                            <p:strVal val="#ppt_x"/>
                                          </p:val>
                                        </p:tav>
                                        <p:tav tm="100000">
                                          <p:val>
                                            <p:strVal val="#ppt_x"/>
                                          </p:val>
                                        </p:tav>
                                      </p:tavLst>
                                    </p:anim>
                                    <p:anim calcmode="lin" valueType="num">
                                      <p:cBhvr>
                                        <p:cTn id="80" dur="15000" fill="hold"/>
                                        <p:tgtEl>
                                          <p:spTgt spid="5">
                                            <p:txEl>
                                              <p:pRg st="18" end="18"/>
                                            </p:txEl>
                                          </p:spTgt>
                                        </p:tgtEl>
                                        <p:attrNameLst>
                                          <p:attrName>ppt_y</p:attrName>
                                        </p:attrNameLst>
                                      </p:cBhvr>
                                      <p:tavLst>
                                        <p:tav tm="0">
                                          <p:val>
                                            <p:strVal val="#ppt_y+1"/>
                                          </p:val>
                                        </p:tav>
                                        <p:tav tm="100000">
                                          <p:val>
                                            <p:strVal val="#ppt_y-1"/>
                                          </p:val>
                                        </p:tav>
                                      </p:tavLst>
                                    </p:anim>
                                  </p:childTnLst>
                                </p:cTn>
                              </p:par>
                              <p:par>
                                <p:cTn id="81" presetID="28" presetClass="entr" presetSubtype="0" fill="hold" grpId="0" nodeType="withEffect">
                                  <p:stCondLst>
                                    <p:cond delay="0"/>
                                  </p:stCondLst>
                                  <p:childTnLst>
                                    <p:set>
                                      <p:cBhvr>
                                        <p:cTn id="82" dur="1" fill="hold">
                                          <p:stCondLst>
                                            <p:cond delay="0"/>
                                          </p:stCondLst>
                                        </p:cTn>
                                        <p:tgtEl>
                                          <p:spTgt spid="5">
                                            <p:txEl>
                                              <p:pRg st="19" end="19"/>
                                            </p:txEl>
                                          </p:spTgt>
                                        </p:tgtEl>
                                        <p:attrNameLst>
                                          <p:attrName>style.visibility</p:attrName>
                                        </p:attrNameLst>
                                      </p:cBhvr>
                                      <p:to>
                                        <p:strVal val="visible"/>
                                      </p:to>
                                    </p:set>
                                    <p:anim calcmode="lin" valueType="num">
                                      <p:cBhvr>
                                        <p:cTn id="83" dur="15000" fill="hold"/>
                                        <p:tgtEl>
                                          <p:spTgt spid="5">
                                            <p:txEl>
                                              <p:pRg st="19" end="19"/>
                                            </p:txEl>
                                          </p:spTgt>
                                        </p:tgtEl>
                                        <p:attrNameLst>
                                          <p:attrName>ppt_x</p:attrName>
                                        </p:attrNameLst>
                                      </p:cBhvr>
                                      <p:tavLst>
                                        <p:tav tm="0">
                                          <p:val>
                                            <p:strVal val="#ppt_x"/>
                                          </p:val>
                                        </p:tav>
                                        <p:tav tm="100000">
                                          <p:val>
                                            <p:strVal val="#ppt_x"/>
                                          </p:val>
                                        </p:tav>
                                      </p:tavLst>
                                    </p:anim>
                                    <p:anim calcmode="lin" valueType="num">
                                      <p:cBhvr>
                                        <p:cTn id="84" dur="15000" fill="hold"/>
                                        <p:tgtEl>
                                          <p:spTgt spid="5">
                                            <p:txEl>
                                              <p:pRg st="19" end="19"/>
                                            </p:txEl>
                                          </p:spTgt>
                                        </p:tgtEl>
                                        <p:attrNameLst>
                                          <p:attrName>ppt_y</p:attrName>
                                        </p:attrNameLst>
                                      </p:cBhvr>
                                      <p:tavLst>
                                        <p:tav tm="0">
                                          <p:val>
                                            <p:strVal val="#ppt_y+1"/>
                                          </p:val>
                                        </p:tav>
                                        <p:tav tm="100000">
                                          <p:val>
                                            <p:strVal val="#ppt_y-1"/>
                                          </p:val>
                                        </p:tav>
                                      </p:tavLst>
                                    </p:anim>
                                  </p:childTnLst>
                                </p:cTn>
                              </p:par>
                              <p:par>
                                <p:cTn id="85" presetID="28" presetClass="entr" presetSubtype="0" fill="hold" grpId="0" nodeType="withEffect">
                                  <p:stCondLst>
                                    <p:cond delay="0"/>
                                  </p:stCondLst>
                                  <p:childTnLst>
                                    <p:set>
                                      <p:cBhvr>
                                        <p:cTn id="86" dur="1" fill="hold">
                                          <p:stCondLst>
                                            <p:cond delay="0"/>
                                          </p:stCondLst>
                                        </p:cTn>
                                        <p:tgtEl>
                                          <p:spTgt spid="5">
                                            <p:txEl>
                                              <p:pRg st="20" end="20"/>
                                            </p:txEl>
                                          </p:spTgt>
                                        </p:tgtEl>
                                        <p:attrNameLst>
                                          <p:attrName>style.visibility</p:attrName>
                                        </p:attrNameLst>
                                      </p:cBhvr>
                                      <p:to>
                                        <p:strVal val="visible"/>
                                      </p:to>
                                    </p:set>
                                    <p:anim calcmode="lin" valueType="num">
                                      <p:cBhvr>
                                        <p:cTn id="87" dur="15000" fill="hold"/>
                                        <p:tgtEl>
                                          <p:spTgt spid="5">
                                            <p:txEl>
                                              <p:pRg st="20" end="20"/>
                                            </p:txEl>
                                          </p:spTgt>
                                        </p:tgtEl>
                                        <p:attrNameLst>
                                          <p:attrName>ppt_x</p:attrName>
                                        </p:attrNameLst>
                                      </p:cBhvr>
                                      <p:tavLst>
                                        <p:tav tm="0">
                                          <p:val>
                                            <p:strVal val="#ppt_x"/>
                                          </p:val>
                                        </p:tav>
                                        <p:tav tm="100000">
                                          <p:val>
                                            <p:strVal val="#ppt_x"/>
                                          </p:val>
                                        </p:tav>
                                      </p:tavLst>
                                    </p:anim>
                                    <p:anim calcmode="lin" valueType="num">
                                      <p:cBhvr>
                                        <p:cTn id="88" dur="15000" fill="hold"/>
                                        <p:tgtEl>
                                          <p:spTgt spid="5">
                                            <p:txEl>
                                              <p:pRg st="20" end="20"/>
                                            </p:txEl>
                                          </p:spTgt>
                                        </p:tgtEl>
                                        <p:attrNameLst>
                                          <p:attrName>ppt_y</p:attrName>
                                        </p:attrNameLst>
                                      </p:cBhvr>
                                      <p:tavLst>
                                        <p:tav tm="0">
                                          <p:val>
                                            <p:strVal val="#ppt_y+1"/>
                                          </p:val>
                                        </p:tav>
                                        <p:tav tm="100000">
                                          <p:val>
                                            <p:strVal val="#ppt_y-1"/>
                                          </p:val>
                                        </p:tav>
                                      </p:tavLst>
                                    </p:anim>
                                  </p:childTnLst>
                                </p:cTn>
                              </p:par>
                              <p:par>
                                <p:cTn id="89" presetID="28" presetClass="entr" presetSubtype="0" fill="hold" grpId="0" nodeType="withEffect">
                                  <p:stCondLst>
                                    <p:cond delay="0"/>
                                  </p:stCondLst>
                                  <p:childTnLst>
                                    <p:set>
                                      <p:cBhvr>
                                        <p:cTn id="90" dur="1" fill="hold">
                                          <p:stCondLst>
                                            <p:cond delay="0"/>
                                          </p:stCondLst>
                                        </p:cTn>
                                        <p:tgtEl>
                                          <p:spTgt spid="5">
                                            <p:txEl>
                                              <p:pRg st="21" end="21"/>
                                            </p:txEl>
                                          </p:spTgt>
                                        </p:tgtEl>
                                        <p:attrNameLst>
                                          <p:attrName>style.visibility</p:attrName>
                                        </p:attrNameLst>
                                      </p:cBhvr>
                                      <p:to>
                                        <p:strVal val="visible"/>
                                      </p:to>
                                    </p:set>
                                    <p:anim calcmode="lin" valueType="num">
                                      <p:cBhvr>
                                        <p:cTn id="91" dur="15000" fill="hold"/>
                                        <p:tgtEl>
                                          <p:spTgt spid="5">
                                            <p:txEl>
                                              <p:pRg st="21" end="21"/>
                                            </p:txEl>
                                          </p:spTgt>
                                        </p:tgtEl>
                                        <p:attrNameLst>
                                          <p:attrName>ppt_x</p:attrName>
                                        </p:attrNameLst>
                                      </p:cBhvr>
                                      <p:tavLst>
                                        <p:tav tm="0">
                                          <p:val>
                                            <p:strVal val="#ppt_x"/>
                                          </p:val>
                                        </p:tav>
                                        <p:tav tm="100000">
                                          <p:val>
                                            <p:strVal val="#ppt_x"/>
                                          </p:val>
                                        </p:tav>
                                      </p:tavLst>
                                    </p:anim>
                                    <p:anim calcmode="lin" valueType="num">
                                      <p:cBhvr>
                                        <p:cTn id="92" dur="15000" fill="hold"/>
                                        <p:tgtEl>
                                          <p:spTgt spid="5">
                                            <p:txEl>
                                              <p:pRg st="21" end="21"/>
                                            </p:txEl>
                                          </p:spTgt>
                                        </p:tgtEl>
                                        <p:attrNameLst>
                                          <p:attrName>ppt_y</p:attrName>
                                        </p:attrNameLst>
                                      </p:cBhvr>
                                      <p:tavLst>
                                        <p:tav tm="0">
                                          <p:val>
                                            <p:strVal val="#ppt_y+1"/>
                                          </p:val>
                                        </p:tav>
                                        <p:tav tm="100000">
                                          <p:val>
                                            <p:strVal val="#ppt_y-1"/>
                                          </p:val>
                                        </p:tav>
                                      </p:tavLst>
                                    </p:anim>
                                  </p:childTnLst>
                                </p:cTn>
                              </p:par>
                            </p:childTnLst>
                          </p:cTn>
                        </p:par>
                        <p:par>
                          <p:cTn id="93" fill="hold">
                            <p:stCondLst>
                              <p:cond delay="15000"/>
                            </p:stCondLst>
                            <p:childTnLst>
                              <p:par>
                                <p:cTn id="94" presetID="28" presetClass="entr" presetSubtype="0" fill="hold" grpId="0" nodeType="afterEffect">
                                  <p:stCondLst>
                                    <p:cond delay="0"/>
                                  </p:stCondLst>
                                  <p:childTnLst>
                                    <p:set>
                                      <p:cBhvr>
                                        <p:cTn id="95" dur="1" fill="hold">
                                          <p:stCondLst>
                                            <p:cond delay="0"/>
                                          </p:stCondLst>
                                        </p:cTn>
                                        <p:tgtEl>
                                          <p:spTgt spid="5">
                                            <p:txEl>
                                              <p:pRg st="22" end="22"/>
                                            </p:txEl>
                                          </p:spTgt>
                                        </p:tgtEl>
                                        <p:attrNameLst>
                                          <p:attrName>style.visibility</p:attrName>
                                        </p:attrNameLst>
                                      </p:cBhvr>
                                      <p:to>
                                        <p:strVal val="visible"/>
                                      </p:to>
                                    </p:set>
                                    <p:anim calcmode="lin" valueType="num">
                                      <p:cBhvr>
                                        <p:cTn id="96" dur="25000" fill="hold"/>
                                        <p:tgtEl>
                                          <p:spTgt spid="5">
                                            <p:txEl>
                                              <p:pRg st="22" end="22"/>
                                            </p:txEl>
                                          </p:spTgt>
                                        </p:tgtEl>
                                        <p:attrNameLst>
                                          <p:attrName>ppt_x</p:attrName>
                                        </p:attrNameLst>
                                      </p:cBhvr>
                                      <p:tavLst>
                                        <p:tav tm="0">
                                          <p:val>
                                            <p:strVal val="#ppt_x"/>
                                          </p:val>
                                        </p:tav>
                                        <p:tav tm="100000">
                                          <p:val>
                                            <p:strVal val="#ppt_x"/>
                                          </p:val>
                                        </p:tav>
                                      </p:tavLst>
                                    </p:anim>
                                    <p:anim calcmode="lin" valueType="num">
                                      <p:cBhvr>
                                        <p:cTn id="97" dur="25000" fill="hold"/>
                                        <p:tgtEl>
                                          <p:spTgt spid="5">
                                            <p:txEl>
                                              <p:pRg st="22" end="22"/>
                                            </p:txEl>
                                          </p:spTgt>
                                        </p:tgtEl>
                                        <p:attrNameLst>
                                          <p:attrName>ppt_y</p:attrName>
                                        </p:attrNameLst>
                                      </p:cBhvr>
                                      <p:tavLst>
                                        <p:tav tm="0">
                                          <p:val>
                                            <p:strVal val="#ppt_y+1"/>
                                          </p:val>
                                        </p:tav>
                                        <p:tav tm="100000">
                                          <p:val>
                                            <p:strVal val="#ppt_y-1"/>
                                          </p:val>
                                        </p:tav>
                                      </p:tavLst>
                                    </p:anim>
                                  </p:childTnLst>
                                </p:cTn>
                              </p:par>
                              <p:par>
                                <p:cTn id="98" presetID="28" presetClass="entr" presetSubtype="0" fill="hold" grpId="0" nodeType="withEffect">
                                  <p:stCondLst>
                                    <p:cond delay="0"/>
                                  </p:stCondLst>
                                  <p:childTnLst>
                                    <p:set>
                                      <p:cBhvr>
                                        <p:cTn id="99" dur="1" fill="hold">
                                          <p:stCondLst>
                                            <p:cond delay="0"/>
                                          </p:stCondLst>
                                        </p:cTn>
                                        <p:tgtEl>
                                          <p:spTgt spid="5">
                                            <p:txEl>
                                              <p:pRg st="23" end="23"/>
                                            </p:txEl>
                                          </p:spTgt>
                                        </p:tgtEl>
                                        <p:attrNameLst>
                                          <p:attrName>style.visibility</p:attrName>
                                        </p:attrNameLst>
                                      </p:cBhvr>
                                      <p:to>
                                        <p:strVal val="visible"/>
                                      </p:to>
                                    </p:set>
                                    <p:anim calcmode="lin" valueType="num">
                                      <p:cBhvr>
                                        <p:cTn id="100" dur="25000" fill="hold"/>
                                        <p:tgtEl>
                                          <p:spTgt spid="5">
                                            <p:txEl>
                                              <p:pRg st="23" end="23"/>
                                            </p:txEl>
                                          </p:spTgt>
                                        </p:tgtEl>
                                        <p:attrNameLst>
                                          <p:attrName>ppt_x</p:attrName>
                                        </p:attrNameLst>
                                      </p:cBhvr>
                                      <p:tavLst>
                                        <p:tav tm="0">
                                          <p:val>
                                            <p:strVal val="#ppt_x"/>
                                          </p:val>
                                        </p:tav>
                                        <p:tav tm="100000">
                                          <p:val>
                                            <p:strVal val="#ppt_x"/>
                                          </p:val>
                                        </p:tav>
                                      </p:tavLst>
                                    </p:anim>
                                    <p:anim calcmode="lin" valueType="num">
                                      <p:cBhvr>
                                        <p:cTn id="101" dur="25000" fill="hold"/>
                                        <p:tgtEl>
                                          <p:spTgt spid="5">
                                            <p:txEl>
                                              <p:pRg st="23" end="23"/>
                                            </p:txEl>
                                          </p:spTgt>
                                        </p:tgtEl>
                                        <p:attrNameLst>
                                          <p:attrName>ppt_y</p:attrName>
                                        </p:attrNameLst>
                                      </p:cBhvr>
                                      <p:tavLst>
                                        <p:tav tm="0">
                                          <p:val>
                                            <p:strVal val="#ppt_y+1"/>
                                          </p:val>
                                        </p:tav>
                                        <p:tav tm="100000">
                                          <p:val>
                                            <p:strVal val="#ppt_y-1"/>
                                          </p:val>
                                        </p:tav>
                                      </p:tavLst>
                                    </p:anim>
                                  </p:childTnLst>
                                </p:cTn>
                              </p:par>
                              <p:par>
                                <p:cTn id="102" presetID="28" presetClass="entr" presetSubtype="0" fill="hold" grpId="0" nodeType="withEffect">
                                  <p:stCondLst>
                                    <p:cond delay="0"/>
                                  </p:stCondLst>
                                  <p:childTnLst>
                                    <p:set>
                                      <p:cBhvr>
                                        <p:cTn id="103" dur="1" fill="hold">
                                          <p:stCondLst>
                                            <p:cond delay="0"/>
                                          </p:stCondLst>
                                        </p:cTn>
                                        <p:tgtEl>
                                          <p:spTgt spid="5">
                                            <p:txEl>
                                              <p:pRg st="24" end="24"/>
                                            </p:txEl>
                                          </p:spTgt>
                                        </p:tgtEl>
                                        <p:attrNameLst>
                                          <p:attrName>style.visibility</p:attrName>
                                        </p:attrNameLst>
                                      </p:cBhvr>
                                      <p:to>
                                        <p:strVal val="visible"/>
                                      </p:to>
                                    </p:set>
                                    <p:anim calcmode="lin" valueType="num">
                                      <p:cBhvr>
                                        <p:cTn id="104" dur="25000" fill="hold"/>
                                        <p:tgtEl>
                                          <p:spTgt spid="5">
                                            <p:txEl>
                                              <p:pRg st="24" end="24"/>
                                            </p:txEl>
                                          </p:spTgt>
                                        </p:tgtEl>
                                        <p:attrNameLst>
                                          <p:attrName>ppt_x</p:attrName>
                                        </p:attrNameLst>
                                      </p:cBhvr>
                                      <p:tavLst>
                                        <p:tav tm="0">
                                          <p:val>
                                            <p:strVal val="#ppt_x"/>
                                          </p:val>
                                        </p:tav>
                                        <p:tav tm="100000">
                                          <p:val>
                                            <p:strVal val="#ppt_x"/>
                                          </p:val>
                                        </p:tav>
                                      </p:tavLst>
                                    </p:anim>
                                    <p:anim calcmode="lin" valueType="num">
                                      <p:cBhvr>
                                        <p:cTn id="105" dur="25000" fill="hold"/>
                                        <p:tgtEl>
                                          <p:spTgt spid="5">
                                            <p:txEl>
                                              <p:pRg st="24" end="24"/>
                                            </p:txEl>
                                          </p:spTgt>
                                        </p:tgtEl>
                                        <p:attrNameLst>
                                          <p:attrName>ppt_y</p:attrName>
                                        </p:attrNameLst>
                                      </p:cBhvr>
                                      <p:tavLst>
                                        <p:tav tm="0">
                                          <p:val>
                                            <p:strVal val="#ppt_y+1"/>
                                          </p:val>
                                        </p:tav>
                                        <p:tav tm="100000">
                                          <p:val>
                                            <p:strVal val="#ppt_y-1"/>
                                          </p:val>
                                        </p:tav>
                                      </p:tavLst>
                                    </p:anim>
                                  </p:childTnLst>
                                </p:cTn>
                              </p:par>
                              <p:par>
                                <p:cTn id="106" presetID="28" presetClass="entr" presetSubtype="0" fill="hold" grpId="0" nodeType="withEffect">
                                  <p:stCondLst>
                                    <p:cond delay="0"/>
                                  </p:stCondLst>
                                  <p:childTnLst>
                                    <p:set>
                                      <p:cBhvr>
                                        <p:cTn id="107" dur="1" fill="hold">
                                          <p:stCondLst>
                                            <p:cond delay="0"/>
                                          </p:stCondLst>
                                        </p:cTn>
                                        <p:tgtEl>
                                          <p:spTgt spid="5">
                                            <p:txEl>
                                              <p:pRg st="25" end="25"/>
                                            </p:txEl>
                                          </p:spTgt>
                                        </p:tgtEl>
                                        <p:attrNameLst>
                                          <p:attrName>style.visibility</p:attrName>
                                        </p:attrNameLst>
                                      </p:cBhvr>
                                      <p:to>
                                        <p:strVal val="visible"/>
                                      </p:to>
                                    </p:set>
                                    <p:anim calcmode="lin" valueType="num">
                                      <p:cBhvr>
                                        <p:cTn id="108" dur="25000" fill="hold"/>
                                        <p:tgtEl>
                                          <p:spTgt spid="5">
                                            <p:txEl>
                                              <p:pRg st="25" end="25"/>
                                            </p:txEl>
                                          </p:spTgt>
                                        </p:tgtEl>
                                        <p:attrNameLst>
                                          <p:attrName>ppt_x</p:attrName>
                                        </p:attrNameLst>
                                      </p:cBhvr>
                                      <p:tavLst>
                                        <p:tav tm="0">
                                          <p:val>
                                            <p:strVal val="#ppt_x"/>
                                          </p:val>
                                        </p:tav>
                                        <p:tav tm="100000">
                                          <p:val>
                                            <p:strVal val="#ppt_x"/>
                                          </p:val>
                                        </p:tav>
                                      </p:tavLst>
                                    </p:anim>
                                    <p:anim calcmode="lin" valueType="num">
                                      <p:cBhvr>
                                        <p:cTn id="109" dur="25000" fill="hold"/>
                                        <p:tgtEl>
                                          <p:spTgt spid="5">
                                            <p:txEl>
                                              <p:pRg st="25" end="25"/>
                                            </p:txEl>
                                          </p:spTgt>
                                        </p:tgtEl>
                                        <p:attrNameLst>
                                          <p:attrName>ppt_y</p:attrName>
                                        </p:attrNameLst>
                                      </p:cBhvr>
                                      <p:tavLst>
                                        <p:tav tm="0">
                                          <p:val>
                                            <p:strVal val="#ppt_y+1"/>
                                          </p:val>
                                        </p:tav>
                                        <p:tav tm="100000">
                                          <p:val>
                                            <p:strVal val="#ppt_y-1"/>
                                          </p:val>
                                        </p:tav>
                                      </p:tavLst>
                                    </p:anim>
                                  </p:childTnLst>
                                </p:cTn>
                              </p:par>
                              <p:par>
                                <p:cTn id="110" presetID="28" presetClass="entr" presetSubtype="0" fill="hold" grpId="0" nodeType="withEffect">
                                  <p:stCondLst>
                                    <p:cond delay="0"/>
                                  </p:stCondLst>
                                  <p:childTnLst>
                                    <p:set>
                                      <p:cBhvr>
                                        <p:cTn id="111" dur="1" fill="hold">
                                          <p:stCondLst>
                                            <p:cond delay="0"/>
                                          </p:stCondLst>
                                        </p:cTn>
                                        <p:tgtEl>
                                          <p:spTgt spid="5">
                                            <p:txEl>
                                              <p:pRg st="26" end="26"/>
                                            </p:txEl>
                                          </p:spTgt>
                                        </p:tgtEl>
                                        <p:attrNameLst>
                                          <p:attrName>style.visibility</p:attrName>
                                        </p:attrNameLst>
                                      </p:cBhvr>
                                      <p:to>
                                        <p:strVal val="visible"/>
                                      </p:to>
                                    </p:set>
                                    <p:anim calcmode="lin" valueType="num">
                                      <p:cBhvr>
                                        <p:cTn id="112" dur="25000" fill="hold"/>
                                        <p:tgtEl>
                                          <p:spTgt spid="5">
                                            <p:txEl>
                                              <p:pRg st="26" end="26"/>
                                            </p:txEl>
                                          </p:spTgt>
                                        </p:tgtEl>
                                        <p:attrNameLst>
                                          <p:attrName>ppt_x</p:attrName>
                                        </p:attrNameLst>
                                      </p:cBhvr>
                                      <p:tavLst>
                                        <p:tav tm="0">
                                          <p:val>
                                            <p:strVal val="#ppt_x"/>
                                          </p:val>
                                        </p:tav>
                                        <p:tav tm="100000">
                                          <p:val>
                                            <p:strVal val="#ppt_x"/>
                                          </p:val>
                                        </p:tav>
                                      </p:tavLst>
                                    </p:anim>
                                    <p:anim calcmode="lin" valueType="num">
                                      <p:cBhvr>
                                        <p:cTn id="113" dur="25000" fill="hold"/>
                                        <p:tgtEl>
                                          <p:spTgt spid="5">
                                            <p:txEl>
                                              <p:pRg st="26" end="26"/>
                                            </p:txEl>
                                          </p:spTgt>
                                        </p:tgtEl>
                                        <p:attrNameLst>
                                          <p:attrName>ppt_y</p:attrName>
                                        </p:attrNameLst>
                                      </p:cBhvr>
                                      <p:tavLst>
                                        <p:tav tm="0">
                                          <p:val>
                                            <p:strVal val="#ppt_y+1"/>
                                          </p:val>
                                        </p:tav>
                                        <p:tav tm="100000">
                                          <p:val>
                                            <p:strVal val="#ppt_y-1"/>
                                          </p:val>
                                        </p:tav>
                                      </p:tavLst>
                                    </p:anim>
                                  </p:childTnLst>
                                </p:cTn>
                              </p:par>
                              <p:par>
                                <p:cTn id="114" presetID="28" presetClass="entr" presetSubtype="0" fill="hold" grpId="0" nodeType="withEffect">
                                  <p:stCondLst>
                                    <p:cond delay="0"/>
                                  </p:stCondLst>
                                  <p:childTnLst>
                                    <p:set>
                                      <p:cBhvr>
                                        <p:cTn id="115" dur="1" fill="hold">
                                          <p:stCondLst>
                                            <p:cond delay="0"/>
                                          </p:stCondLst>
                                        </p:cTn>
                                        <p:tgtEl>
                                          <p:spTgt spid="5">
                                            <p:txEl>
                                              <p:pRg st="27" end="27"/>
                                            </p:txEl>
                                          </p:spTgt>
                                        </p:tgtEl>
                                        <p:attrNameLst>
                                          <p:attrName>style.visibility</p:attrName>
                                        </p:attrNameLst>
                                      </p:cBhvr>
                                      <p:to>
                                        <p:strVal val="visible"/>
                                      </p:to>
                                    </p:set>
                                    <p:anim calcmode="lin" valueType="num">
                                      <p:cBhvr>
                                        <p:cTn id="116" dur="25000" fill="hold"/>
                                        <p:tgtEl>
                                          <p:spTgt spid="5">
                                            <p:txEl>
                                              <p:pRg st="27" end="27"/>
                                            </p:txEl>
                                          </p:spTgt>
                                        </p:tgtEl>
                                        <p:attrNameLst>
                                          <p:attrName>ppt_x</p:attrName>
                                        </p:attrNameLst>
                                      </p:cBhvr>
                                      <p:tavLst>
                                        <p:tav tm="0">
                                          <p:val>
                                            <p:strVal val="#ppt_x"/>
                                          </p:val>
                                        </p:tav>
                                        <p:tav tm="100000">
                                          <p:val>
                                            <p:strVal val="#ppt_x"/>
                                          </p:val>
                                        </p:tav>
                                      </p:tavLst>
                                    </p:anim>
                                    <p:anim calcmode="lin" valueType="num">
                                      <p:cBhvr>
                                        <p:cTn id="117" dur="25000" fill="hold"/>
                                        <p:tgtEl>
                                          <p:spTgt spid="5">
                                            <p:txEl>
                                              <p:pRg st="27" end="27"/>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0" indent="0" algn="ctr">
              <a:buNone/>
            </a:pPr>
            <a:r>
              <a:rPr lang="en-US" dirty="0" smtClean="0"/>
              <a:t>Engineering in Large Projects</a:t>
            </a:r>
          </a:p>
          <a:p>
            <a:pPr marL="0" indent="0" algn="ctr">
              <a:buNone/>
            </a:pPr>
            <a:r>
              <a:rPr lang="en-US" sz="4400" b="1" dirty="0" smtClean="0"/>
              <a:t>&gt; Threat Modeling</a:t>
            </a:r>
          </a:p>
          <a:p>
            <a:pPr marL="0" indent="0" algn="ctr">
              <a:buNone/>
            </a:pPr>
            <a:r>
              <a:rPr lang="en-US" dirty="0" smtClean="0"/>
              <a:t>Usability Tools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8743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1676400" y="304800"/>
            <a:ext cx="6172200" cy="1143000"/>
          </a:xfrm>
        </p:spPr>
        <p:txBody>
          <a:bodyPr>
            <a:normAutofit/>
          </a:bodyPr>
          <a:lstStyle/>
          <a:p>
            <a:pPr algn="ctr"/>
            <a:r>
              <a:rPr lang="en-US" sz="3600" dirty="0" smtClean="0"/>
              <a:t>Threat Modeling</a:t>
            </a:r>
            <a:r>
              <a:rPr sz="3600" dirty="0" smtClean="0"/>
              <a:t> </a:t>
            </a:r>
            <a:endParaRPr lang="en-US" sz="3600" dirty="0"/>
          </a:p>
        </p:txBody>
      </p:sp>
      <p:sp>
        <p:nvSpPr>
          <p:cNvPr id="8" name="Text Placeholder 2"/>
          <p:cNvSpPr>
            <a:spLocks noGrp="1"/>
          </p:cNvSpPr>
          <p:nvPr>
            <p:ph idx="1"/>
          </p:nvPr>
        </p:nvSpPr>
        <p:spPr>
          <a:xfrm>
            <a:off x="381000" y="1524000"/>
            <a:ext cx="8534400" cy="5105400"/>
          </a:xfrm>
        </p:spPr>
        <p:txBody>
          <a:bodyPr>
            <a:noAutofit/>
          </a:bodyPr>
          <a:lstStyle/>
          <a:p>
            <a:r>
              <a:rPr lang="en-US" dirty="0" smtClean="0"/>
              <a:t>Analyzing the design of a system</a:t>
            </a:r>
          </a:p>
          <a:p>
            <a:pPr marL="342900" lvl="1" indent="-342900">
              <a:buFont typeface="Arial" pitchFamily="34" charset="0"/>
              <a:buChar char="•"/>
            </a:pPr>
            <a:r>
              <a:rPr lang="en-US" sz="3200" dirty="0"/>
              <a:t>Engineers know their </a:t>
            </a:r>
            <a:r>
              <a:rPr lang="en-US" sz="3200" dirty="0" smtClean="0"/>
              <a:t>code and how it changes</a:t>
            </a:r>
            <a:endParaRPr lang="en-US" sz="3200" dirty="0"/>
          </a:p>
          <a:p>
            <a:r>
              <a:rPr lang="en-US" dirty="0" smtClean="0"/>
              <a:t>Really, really hard for normal engineers to do</a:t>
            </a:r>
          </a:p>
          <a:p>
            <a:pPr lvl="1"/>
            <a:r>
              <a:rPr lang="en-US" dirty="0" smtClean="0"/>
              <a:t>Requires a skillset acquired by osmosis (“The </a:t>
            </a:r>
            <a:r>
              <a:rPr lang="en-US" dirty="0"/>
              <a:t>security mindset</a:t>
            </a:r>
            <a:r>
              <a:rPr lang="en-US" dirty="0" smtClean="0"/>
              <a:t>”)</a:t>
            </a:r>
          </a:p>
          <a:p>
            <a:pPr lvl="1"/>
            <a:r>
              <a:rPr lang="en-US" dirty="0" smtClean="0"/>
              <a:t>Overcome creator blindness</a:t>
            </a:r>
          </a:p>
          <a:p>
            <a:pPr lvl="1"/>
            <a:r>
              <a:rPr lang="en-US" dirty="0" smtClean="0"/>
              <a:t>Extreme consequences for errors or omissions</a:t>
            </a:r>
            <a:endParaRPr lang="en-US" dirty="0"/>
          </a:p>
          <a:p>
            <a:pPr lvl="1"/>
            <a:r>
              <a:rPr lang="en-US" dirty="0" smtClean="0"/>
              <a:t>Training (version 1): “Think like an attacker”</a:t>
            </a:r>
          </a:p>
          <a:p>
            <a:r>
              <a:rPr lang="en-US" dirty="0" smtClean="0"/>
              <a:t>And the consequences…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2897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29396</TotalTime>
  <Words>3215</Words>
  <Application>Microsoft Macintosh PowerPoint</Application>
  <PresentationFormat>On-screen Show (4:3)</PresentationFormat>
  <Paragraphs>428</Paragraphs>
  <Slides>46</Slides>
  <Notes>38</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Office Theme</vt:lpstr>
      <vt:lpstr>Engineers are People Too</vt:lpstr>
      <vt:lpstr>Outline</vt:lpstr>
      <vt:lpstr>A Software Engineer’s Day</vt:lpstr>
      <vt:lpstr>A software engineer’s day (take 2)</vt:lpstr>
      <vt:lpstr>Outline</vt:lpstr>
      <vt:lpstr>Security Development Lifecycle Working to protect our users…</vt:lpstr>
      <vt:lpstr>Orientation: Basic Concepts for Security Development Lifecycle</vt:lpstr>
      <vt:lpstr>Outline</vt:lpstr>
      <vt:lpstr>Threat Modeling </vt:lpstr>
      <vt:lpstr>SDL Threat Modeling Tool</vt:lpstr>
      <vt:lpstr>STRIDE Framework* for finding threats</vt:lpstr>
      <vt:lpstr>Find threats: Use STRIDE per element</vt:lpstr>
      <vt:lpstr>Flow &amp; Engineering</vt:lpstr>
      <vt:lpstr>The Flow Channel</vt:lpstr>
      <vt:lpstr>Flow and Threat Modeling</vt:lpstr>
      <vt:lpstr>Outline</vt:lpstr>
      <vt:lpstr>2009 TM problem statement</vt:lpstr>
      <vt:lpstr>Elevation of Privilege:  The Threat Modeling Game</vt:lpstr>
      <vt:lpstr>Approach: Draw on Serious Games</vt:lpstr>
      <vt:lpstr>Elevation of Privilege is the easy way to get started threat modeling</vt:lpstr>
      <vt:lpstr>Draw a diagram</vt:lpstr>
      <vt:lpstr>How to play</vt:lpstr>
      <vt:lpstr>Example</vt:lpstr>
      <vt:lpstr>Bob plays 10 of Tampering</vt:lpstr>
      <vt:lpstr>Charlie plays 5 of Tampering</vt:lpstr>
      <vt:lpstr>Dan plays 8 of Tampering </vt:lpstr>
      <vt:lpstr>After the Elevation of Privilege Game…</vt:lpstr>
      <vt:lpstr>Elevation of Privilege is Licensed  Creative Commons Attribution  … Go play!</vt:lpstr>
      <vt:lpstr>Why does the game work as a tool?</vt:lpstr>
      <vt:lpstr>Outline</vt:lpstr>
      <vt:lpstr>Context</vt:lpstr>
      <vt:lpstr>Things we hear </vt:lpstr>
      <vt:lpstr>Lots of Prior Work</vt:lpstr>
      <vt:lpstr>What’s the right thing?</vt:lpstr>
      <vt:lpstr>Much better!</vt:lpstr>
      <vt:lpstr>The Flow Channel</vt:lpstr>
      <vt:lpstr>What do people want?</vt:lpstr>
      <vt:lpstr>Required?  Can you just be safe?</vt:lpstr>
      <vt:lpstr>Clearly lay out the Issue</vt:lpstr>
      <vt:lpstr>What to fix first?</vt:lpstr>
      <vt:lpstr>Usability tools for Engineers</vt:lpstr>
      <vt:lpstr>Outline</vt:lpstr>
      <vt:lpstr>A Software Engineer’s Day</vt:lpstr>
      <vt:lpstr>Call to action</vt:lpstr>
      <vt:lpstr>Questions?</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Engineers are people, too</dc:title>
  <dc:creator>Adam Shostack</dc:creator>
  <cp:lastModifiedBy>Adam</cp:lastModifiedBy>
  <cp:revision>121</cp:revision>
  <dcterms:created xsi:type="dcterms:W3CDTF">2010-07-15T13:54:12Z</dcterms:created>
  <dcterms:modified xsi:type="dcterms:W3CDTF">2010-07-15T14:02:39Z</dcterms:modified>
</cp:coreProperties>
</file>