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6" r:id="rId2"/>
    <p:sldId id="447" r:id="rId3"/>
    <p:sldId id="438" r:id="rId4"/>
    <p:sldId id="353" r:id="rId5"/>
    <p:sldId id="419" r:id="rId6"/>
    <p:sldId id="443" r:id="rId7"/>
    <p:sldId id="426" r:id="rId8"/>
    <p:sldId id="422" r:id="rId9"/>
    <p:sldId id="423" r:id="rId10"/>
    <p:sldId id="424" r:id="rId11"/>
    <p:sldId id="425" r:id="rId12"/>
    <p:sldId id="421" r:id="rId13"/>
    <p:sldId id="441" r:id="rId14"/>
    <p:sldId id="442" r:id="rId15"/>
    <p:sldId id="432" r:id="rId16"/>
    <p:sldId id="457" r:id="rId17"/>
    <p:sldId id="427" r:id="rId18"/>
    <p:sldId id="434" r:id="rId19"/>
    <p:sldId id="428" r:id="rId20"/>
    <p:sldId id="430" r:id="rId21"/>
    <p:sldId id="431" r:id="rId22"/>
    <p:sldId id="436" r:id="rId23"/>
    <p:sldId id="435" r:id="rId24"/>
    <p:sldId id="437" r:id="rId25"/>
    <p:sldId id="448" r:id="rId26"/>
    <p:sldId id="327" r:id="rId27"/>
    <p:sldId id="450" r:id="rId28"/>
    <p:sldId id="454" r:id="rId29"/>
    <p:sldId id="455" r:id="rId30"/>
    <p:sldId id="456" r:id="rId31"/>
    <p:sldId id="452" r:id="rId32"/>
    <p:sldId id="453" r:id="rId33"/>
    <p:sldId id="449" r:id="rId34"/>
    <p:sldId id="440" r:id="rId35"/>
    <p:sldId id="444" r:id="rId36"/>
    <p:sldId id="446" r:id="rId37"/>
    <p:sldId id="445" r:id="rId38"/>
    <p:sldId id="429" r:id="rId39"/>
    <p:sldId id="439" r:id="rId40"/>
    <p:sldId id="433" r:id="rId41"/>
    <p:sldId id="420" r:id="rId42"/>
    <p:sldId id="360" r:id="rId43"/>
    <p:sldId id="418" r:id="rId44"/>
    <p:sldId id="391" r:id="rId45"/>
    <p:sldId id="392" r:id="rId46"/>
    <p:sldId id="413" r:id="rId47"/>
    <p:sldId id="30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C352"/>
    <a:srgbClr val="5684C4"/>
    <a:srgbClr val="5252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9"/>
    <p:restoredTop sz="93861"/>
  </p:normalViewPr>
  <p:slideViewPr>
    <p:cSldViewPr snapToGrid="0">
      <p:cViewPr varScale="1">
        <p:scale>
          <a:sx n="95" d="100"/>
          <a:sy n="95" d="100"/>
        </p:scale>
        <p:origin x="728" y="184"/>
      </p:cViewPr>
      <p:guideLst/>
    </p:cSldViewPr>
  </p:slideViewPr>
  <p:outlineViewPr>
    <p:cViewPr>
      <p:scale>
        <a:sx n="33" d="100"/>
        <a:sy n="33" d="100"/>
      </p:scale>
      <p:origin x="0" y="-179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0T21:21:53.801"/>
    </inkml:context>
    <inkml:brush xml:id="br0">
      <inkml:brushProperty name="width" value="0.035" units="cm"/>
      <inkml:brushProperty name="height" value="0.035" units="cm"/>
      <inkml:brushProperty name="color" value="#E71224"/>
    </inkml:brush>
  </inkml:definitions>
  <inkml:trace contextRef="#ctx0" brushRef="#br0">4219 106 20911,'-9'0'0,"0"0"1742,0 0-1742,-4 0 619,3 0-619,-6-4 318,-6-2-318,-20-7 985,3 1-985,-25 3 0,10-4 0,-14 11 0,-15-5 0,11-1 0,-25 6 0,40-5 0,-37 7-498,43 0 0,0 0 498,-2 0 0,-3 0 0,-17 0 0,1 0 0,18 0 0,3 0 0,0 0 0,1 0 0,-7-5 0,1 0 0,-34 2 0,32-2 0,0 0 0,-28 5-447,18 0 447,18 0 0,0 0 0,19 0 0,-17 0 0,21 0 973,-9 0-973,-13 0 470,-5 0-470,1 0 0,-27 0 0,37 0 0,-37 0 0,49 0 0,-32 0 0,32 0 0,-19 0 0,15 5 0,0-3 0,-15 10 0,11-10 0,-11 11 0,1-12 0,-5 12 0,1-11 0,-12 13 0,26-13 0,-25 13 0,25-13 0,-25 13 0,10-13 0,-14 5 0,15-2 0,3-3 0,15 3 0,-1 0 0,1-4 0,8 4 0,1-5 0,9 4 0,-1-3 0,-7 8 0,5-7 0,-2 3 0,6-1 0,6-3 0,-7 6 0,7-6 0,-6 7 0,2-7 0,-4 7 0,1-7 0,-9 8 0,-1-8 0,-8 10 0,7-6 0,-5 6 0,13-6 0,-1 8 0,4-11 0,7 10 0,-2-7 0,3 4 0,-4 3 0,3-2 0,-7 7 0,4-4 0,-5 5 0,0-1 0,-2 8 0,6-9 0,-3 16 0,12-16 0,-5 9 0,4 0 0,1-5 0,0 1 0,5 3 0,0 0 0,0 11 0,4-8 0,0-6 0,5-4 0,0-3 0,0 3 0,-1 1 0,5-1 0,-7-3 0,6-2 0,-4 1 0,2-3 0,7 2 0,-4 1 0,1-7 0,-2 6 0,1-11 0,1 6 0,3-6 0,1 7 0,7-2 0,2-1 0,39 13 0,-9-7 0,26 11 0,-29-7 0,25 12 0,-45-14 0,29 11 0,-21-3 0,-4-7 0,27 17 0,-34-18 0,8 3 0,-21-8 0,-1-3 0,1 4 0,-4-1 0,2 1 0,-2 0 0,11-4 0,2 4 0,8 2 0,15 5 0,33 6 0,7-3 0,-25-8 0,0 0 0,25 0-982,-34-1 1,0-1 981,-5-3 0,-1 0 0,3 5 0,-1-1-199,-1-4 0,-1 0 199,48 12 0,-27-16 0,27 16 0,-41-9 0,2 1 0,3 1 0,0 1 0,-3-3 0,2 1-834,17 1 1,1-1 833,-10-8 0,4-2-1061,9 4 1,8 0 0,0 0 1060,-7-4 0,-2 0 0,2 0 0,5 0 0,1 1 0,4-2 0,-8-4 0,5-2 0,1-1 0,-5 1-757,7 2 0,-4-1 1,6-2 756,-1-3 0,7-3 0,0-1 0,-4 1 0,-13 3 0,-2 0 0,-2 1 0,-3-2 0,7 0 0,-4-2 0,2-1-413,-7 0 0,4-2 1,-2-1-1,-8 4 413,18-1 0,-6 0 148,13-8 1,-4-1-149,-29 9 0,-10 2 2312,-5-2-2312,-10-5 3998,-27 11-3998,-2 4 3230,-2-3-3230,0 3 1293,3-4-1293,-3-4 0,7 3 0,-2-6 0,3 2 0,-1-4 0,-2 4 0,3-2 0,-5 2 0,1 0 0,0 1 0,-4 1 0,3 2 0,-7-15 0,2 2 0,-10-27 0,0 11 0,-17-25 0,4 25 0,-34-31 0,-1 9 0,-13-7 0,11 16-605,-15 0 605,0 17 0,16 4 0,-5 2 0,2 10 0,-1 2-1038,-7-5 1,-2 3 1037,3 11 0,-2 4 0,-5-2 0,-3 2 0,-7 8 0,-2 3 0,-8 0 0,-1 0 0,1 0 0,-1 0 0,-4 4 0,-2 0 0,28-5 0,-1-2 0,1 1 0,-25 2 0,-1 0 0,27-2 0,-1-1 0,2-1 0,-16-2 0,4-2 0,12 2 0,2-2 0,0-3 0,5-1 0,-24-5 0,19-6 0,30 3 0,17 3 541,12 1-541,1 0 2139,-5 0-2139,3 0 0,-15-1 0,10 5 0,-19-5 0,15 8 0,-7-3 0,9 5 0,-1 0 0,4 0 0,2 0 0,7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A3AEA-24EB-5C47-9C06-F4E243341C05}" type="datetimeFigureOut">
              <a:rPr lang="en-US" smtClean="0"/>
              <a:t>10/21/26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E5EB7-0D24-E941-8BAF-34271E8BD060}" type="slidenum">
              <a:rPr lang="en-US" smtClean="0"/>
              <a:t>‹#›</a:t>
            </a:fld>
            <a:endParaRPr lang="en-US"/>
          </a:p>
        </p:txBody>
      </p:sp>
    </p:spTree>
    <p:extLst>
      <p:ext uri="{BB962C8B-B14F-4D97-AF65-F5344CB8AC3E}">
        <p14:creationId xmlns:p14="http://schemas.microsoft.com/office/powerpoint/2010/main" val="3066756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a:t>
            </a:r>
            <a:r>
              <a:rPr lang="en-US" sz="1200" dirty="0" err="1"/>
              <a:t>eur-lex.europa.eu</a:t>
            </a:r>
            <a:r>
              <a:rPr lang="en-US" sz="1200" dirty="0"/>
              <a:t>/legal-content/EN/TXT/HTML/?</a:t>
            </a:r>
            <a:r>
              <a:rPr lang="en-US" sz="1200" dirty="0" err="1"/>
              <a:t>uri</a:t>
            </a:r>
            <a:r>
              <a:rPr lang="en-US" sz="1200" dirty="0"/>
              <a:t>=OJ:L_202402847</a:t>
            </a:r>
          </a:p>
          <a:p>
            <a:endParaRPr lang="en-US" dirty="0"/>
          </a:p>
        </p:txBody>
      </p:sp>
      <p:sp>
        <p:nvSpPr>
          <p:cNvPr id="4" name="Slide Number Placeholder 3"/>
          <p:cNvSpPr>
            <a:spLocks noGrp="1"/>
          </p:cNvSpPr>
          <p:nvPr>
            <p:ph type="sldNum" sz="quarter" idx="5"/>
          </p:nvPr>
        </p:nvSpPr>
        <p:spPr/>
        <p:txBody>
          <a:bodyPr/>
          <a:lstStyle/>
          <a:p>
            <a:fld id="{E8BE5EB7-0D24-E941-8BAF-34271E8BD060}" type="slidenum">
              <a:rPr lang="en-US" smtClean="0"/>
              <a:t>5</a:t>
            </a:fld>
            <a:endParaRPr lang="en-US"/>
          </a:p>
        </p:txBody>
      </p:sp>
    </p:spTree>
    <p:extLst>
      <p:ext uri="{BB962C8B-B14F-4D97-AF65-F5344CB8AC3E}">
        <p14:creationId xmlns:p14="http://schemas.microsoft.com/office/powerpoint/2010/main" val="748046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https://digital-</a:t>
            </a:r>
            <a:r>
              <a:rPr lang="en-US" dirty="0" err="1"/>
              <a:t>strategy.ec.europa.eu</a:t>
            </a:r>
            <a:r>
              <a:rPr lang="en-US" dirty="0"/>
              <a:t>/</a:t>
            </a:r>
            <a:r>
              <a:rPr lang="en-US" dirty="0" err="1"/>
              <a:t>en</a:t>
            </a:r>
            <a:r>
              <a:rPr lang="en-US" dirty="0"/>
              <a:t>/policies/cyber-resilience-act for the official start date.</a:t>
            </a:r>
          </a:p>
        </p:txBody>
      </p:sp>
      <p:sp>
        <p:nvSpPr>
          <p:cNvPr id="4" name="Slide Number Placeholder 3"/>
          <p:cNvSpPr>
            <a:spLocks noGrp="1"/>
          </p:cNvSpPr>
          <p:nvPr>
            <p:ph type="sldNum" sz="quarter" idx="5"/>
          </p:nvPr>
        </p:nvSpPr>
        <p:spPr/>
        <p:txBody>
          <a:bodyPr/>
          <a:lstStyle/>
          <a:p>
            <a:fld id="{E8BE5EB7-0D24-E941-8BAF-34271E8BD060}" type="slidenum">
              <a:rPr lang="en-US" smtClean="0"/>
              <a:t>6</a:t>
            </a:fld>
            <a:endParaRPr lang="en-US"/>
          </a:p>
        </p:txBody>
      </p:sp>
    </p:spTree>
    <p:extLst>
      <p:ext uri="{BB962C8B-B14F-4D97-AF65-F5344CB8AC3E}">
        <p14:creationId xmlns:p14="http://schemas.microsoft.com/office/powerpoint/2010/main" val="39715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access.redhat.com</a:t>
            </a:r>
            <a:r>
              <a:rPr lang="en-US" dirty="0"/>
              <a:t>/security/</a:t>
            </a:r>
            <a:r>
              <a:rPr lang="en-US" dirty="0" err="1"/>
              <a:t>eu</a:t>
            </a:r>
            <a:r>
              <a:rPr lang="en-US" dirty="0"/>
              <a:t>-cyber-resilience-act-stewardship-guidelines</a:t>
            </a:r>
          </a:p>
        </p:txBody>
      </p:sp>
      <p:sp>
        <p:nvSpPr>
          <p:cNvPr id="4" name="Slide Number Placeholder 3"/>
          <p:cNvSpPr>
            <a:spLocks noGrp="1"/>
          </p:cNvSpPr>
          <p:nvPr>
            <p:ph type="sldNum" sz="quarter" idx="5"/>
          </p:nvPr>
        </p:nvSpPr>
        <p:spPr/>
        <p:txBody>
          <a:bodyPr/>
          <a:lstStyle/>
          <a:p>
            <a:fld id="{E8BE5EB7-0D24-E941-8BAF-34271E8BD060}" type="slidenum">
              <a:rPr lang="en-US" smtClean="0"/>
              <a:t>16</a:t>
            </a:fld>
            <a:endParaRPr lang="en-US"/>
          </a:p>
        </p:txBody>
      </p:sp>
    </p:spTree>
    <p:extLst>
      <p:ext uri="{BB962C8B-B14F-4D97-AF65-F5344CB8AC3E}">
        <p14:creationId xmlns:p14="http://schemas.microsoft.com/office/powerpoint/2010/main" val="3555635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BE5EB7-0D24-E941-8BAF-34271E8BD060}" type="slidenum">
              <a:rPr lang="en-US" smtClean="0"/>
              <a:t>18</a:t>
            </a:fld>
            <a:endParaRPr lang="en-US"/>
          </a:p>
        </p:txBody>
      </p:sp>
    </p:spTree>
    <p:extLst>
      <p:ext uri="{BB962C8B-B14F-4D97-AF65-F5344CB8AC3E}">
        <p14:creationId xmlns:p14="http://schemas.microsoft.com/office/powerpoint/2010/main" val="172892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BE5EB7-0D24-E941-8BAF-34271E8BD060}" type="slidenum">
              <a:rPr lang="en-US" smtClean="0"/>
              <a:t>26</a:t>
            </a:fld>
            <a:endParaRPr lang="en-US"/>
          </a:p>
        </p:txBody>
      </p:sp>
    </p:spTree>
    <p:extLst>
      <p:ext uri="{BB962C8B-B14F-4D97-AF65-F5344CB8AC3E}">
        <p14:creationId xmlns:p14="http://schemas.microsoft.com/office/powerpoint/2010/main" val="2620707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BE5EB7-0D24-E941-8BAF-34271E8BD060}" type="slidenum">
              <a:rPr lang="en-US" smtClean="0"/>
              <a:t>34</a:t>
            </a:fld>
            <a:endParaRPr lang="en-US"/>
          </a:p>
        </p:txBody>
      </p:sp>
    </p:spTree>
    <p:extLst>
      <p:ext uri="{BB962C8B-B14F-4D97-AF65-F5344CB8AC3E}">
        <p14:creationId xmlns:p14="http://schemas.microsoft.com/office/powerpoint/2010/main" val="1573844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github.com</a:t>
            </a:r>
            <a:r>
              <a:rPr lang="en-US" dirty="0"/>
              <a:t>/</a:t>
            </a:r>
            <a:r>
              <a:rPr lang="en-US" dirty="0" err="1"/>
              <a:t>oej</a:t>
            </a:r>
            <a:r>
              <a:rPr lang="en-US" dirty="0"/>
              <a:t>/tea-trust-architecture/blob/main/docs/</a:t>
            </a:r>
            <a:r>
              <a:rPr lang="en-US" dirty="0" err="1"/>
              <a:t>owasp</a:t>
            </a:r>
            <a:r>
              <a:rPr lang="en-US" dirty="0"/>
              <a:t>-story/vulnerability-</a:t>
            </a:r>
            <a:r>
              <a:rPr lang="en-US" dirty="0" err="1"/>
              <a:t>management.png</a:t>
            </a:r>
            <a:r>
              <a:rPr lang="en-US" dirty="0"/>
              <a:t> ; https://</a:t>
            </a:r>
            <a:r>
              <a:rPr lang="en-US" dirty="0" err="1"/>
              <a:t>github.com</a:t>
            </a:r>
            <a:r>
              <a:rPr lang="en-US" dirty="0"/>
              <a:t>/</a:t>
            </a:r>
            <a:r>
              <a:rPr lang="en-US" dirty="0" err="1"/>
              <a:t>CycloneDX</a:t>
            </a:r>
            <a:r>
              <a:rPr lang="en-US" dirty="0"/>
              <a:t>/transparency-exchange-</a:t>
            </a:r>
            <a:r>
              <a:rPr lang="en-US" dirty="0" err="1"/>
              <a:t>api</a:t>
            </a:r>
            <a:r>
              <a:rPr lang="en-US" dirty="0"/>
              <a:t>/tree/main/presentations/</a:t>
            </a:r>
            <a:r>
              <a:rPr lang="en-US" dirty="0" err="1"/>
              <a:t>oej</a:t>
            </a:r>
            <a:endParaRPr lang="en-US" dirty="0"/>
          </a:p>
        </p:txBody>
      </p:sp>
      <p:sp>
        <p:nvSpPr>
          <p:cNvPr id="4" name="Slide Number Placeholder 3"/>
          <p:cNvSpPr>
            <a:spLocks noGrp="1"/>
          </p:cNvSpPr>
          <p:nvPr>
            <p:ph type="sldNum" sz="quarter" idx="5"/>
          </p:nvPr>
        </p:nvSpPr>
        <p:spPr/>
        <p:txBody>
          <a:bodyPr/>
          <a:lstStyle/>
          <a:p>
            <a:fld id="{E8BE5EB7-0D24-E941-8BAF-34271E8BD060}" type="slidenum">
              <a:rPr lang="en-US" smtClean="0"/>
              <a:t>37</a:t>
            </a:fld>
            <a:endParaRPr lang="en-US"/>
          </a:p>
        </p:txBody>
      </p:sp>
    </p:spTree>
    <p:extLst>
      <p:ext uri="{BB962C8B-B14F-4D97-AF65-F5344CB8AC3E}">
        <p14:creationId xmlns:p14="http://schemas.microsoft.com/office/powerpoint/2010/main" val="2905183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D5B7F-9549-2B01-05E2-A34FB7AAD813}"/>
              </a:ext>
            </a:extLst>
          </p:cNvPr>
          <p:cNvSpPr>
            <a:spLocks noGrp="1"/>
          </p:cNvSpPr>
          <p:nvPr>
            <p:ph type="ctrTitle"/>
          </p:nvPr>
        </p:nvSpPr>
        <p:spPr>
          <a:xfrm>
            <a:off x="1524000" y="1122363"/>
            <a:ext cx="9144000" cy="2387600"/>
          </a:xfrm>
        </p:spPr>
        <p:txBody>
          <a:bodyPr anchor="b"/>
          <a:lstStyle>
            <a:lvl1pPr algn="ctr">
              <a:defRPr sz="6000" b="1" i="0">
                <a:latin typeface="Sarabun SemiBold" pitchFamily="2" charset="-34"/>
                <a:cs typeface="Sarabun SemiBold" pitchFamily="2" charset="-34"/>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0851948-3C58-F439-DE99-4DE0E714C7BF}"/>
              </a:ext>
            </a:extLst>
          </p:cNvPr>
          <p:cNvSpPr>
            <a:spLocks noGrp="1"/>
          </p:cNvSpPr>
          <p:nvPr>
            <p:ph type="subTitle" idx="1"/>
          </p:nvPr>
        </p:nvSpPr>
        <p:spPr>
          <a:xfrm>
            <a:off x="1524000" y="3602038"/>
            <a:ext cx="9144000" cy="1655762"/>
          </a:xfrm>
        </p:spPr>
        <p:txBody>
          <a:bodyPr/>
          <a:lstStyle>
            <a:lvl1pPr marL="0" indent="0" algn="ctr">
              <a:buNone/>
              <a:defRPr sz="2400" b="1" i="0">
                <a:latin typeface="Sarabun SemiBold" pitchFamily="2" charset="-34"/>
                <a:cs typeface="Sarabun SemiBold" pitchFamily="2" charset="-34"/>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650E9DD-D89F-1664-33EF-91CF98B192F4}"/>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5" name="Footer Placeholder 4">
            <a:extLst>
              <a:ext uri="{FF2B5EF4-FFF2-40B4-BE49-F238E27FC236}">
                <a16:creationId xmlns:a16="http://schemas.microsoft.com/office/drawing/2014/main" id="{033B75C4-5EC8-0210-CA91-52928663BA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13C4E32-228F-E66B-5FF9-E79EE729C006}"/>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2637980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458A-E45D-89BD-C220-8059725A20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877C93-C1C0-0BD2-CCED-9B2A0D5E8465}"/>
              </a:ext>
            </a:extLst>
          </p:cNvPr>
          <p:cNvSpPr>
            <a:spLocks noGrp="1"/>
          </p:cNvSpPr>
          <p:nvPr>
            <p:ph idx="1"/>
          </p:nvPr>
        </p:nvSpPr>
        <p:spPr/>
        <p:txBody>
          <a:bodyPr/>
          <a:lstStyle>
            <a:lvl2pPr>
              <a:defRPr>
                <a:solidFill>
                  <a:srgbClr val="5252A4"/>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53940C3-36DA-1674-DC39-3A92B5372E9D}"/>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5" name="Footer Placeholder 4">
            <a:extLst>
              <a:ext uri="{FF2B5EF4-FFF2-40B4-BE49-F238E27FC236}">
                <a16:creationId xmlns:a16="http://schemas.microsoft.com/office/drawing/2014/main" id="{C71FCDFA-E6F2-DC75-FD17-0F603E013E2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75FBF43-C90B-7B26-2A65-C646A6B5DFDE}"/>
              </a:ext>
            </a:extLst>
          </p:cNvPr>
          <p:cNvSpPr>
            <a:spLocks noGrp="1"/>
          </p:cNvSpPr>
          <p:nvPr>
            <p:ph type="sldNum" sz="quarter" idx="12"/>
          </p:nvPr>
        </p:nvSpPr>
        <p:spPr/>
        <p:txBody>
          <a:bodyPr/>
          <a:lstStyle/>
          <a:p>
            <a:fld id="{0FEA92F5-D873-2F40-8829-655CC845A303}" type="slidenum">
              <a:rPr lang="en-US" smtClean="0"/>
              <a:t>‹#›</a:t>
            </a:fld>
            <a:endParaRPr lang="en-US"/>
          </a:p>
        </p:txBody>
      </p:sp>
      <p:cxnSp>
        <p:nvCxnSpPr>
          <p:cNvPr id="7" name="Straight Connector 6">
            <a:extLst>
              <a:ext uri="{FF2B5EF4-FFF2-40B4-BE49-F238E27FC236}">
                <a16:creationId xmlns:a16="http://schemas.microsoft.com/office/drawing/2014/main" id="{FC6A9A10-B310-F83F-BAAE-3266C6754A9B}"/>
              </a:ext>
            </a:extLst>
          </p:cNvPr>
          <p:cNvCxnSpPr>
            <a:cxnSpLocks/>
          </p:cNvCxnSpPr>
          <p:nvPr userDrawn="1"/>
        </p:nvCxnSpPr>
        <p:spPr>
          <a:xfrm>
            <a:off x="0" y="1487488"/>
            <a:ext cx="9869714"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4030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D96B0-CE9D-3F71-29B9-A80CBC9D42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723EBD-AD01-B031-6710-8A05271B2E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5750C1-F196-0812-9516-624F9B462765}"/>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5" name="Footer Placeholder 4">
            <a:extLst>
              <a:ext uri="{FF2B5EF4-FFF2-40B4-BE49-F238E27FC236}">
                <a16:creationId xmlns:a16="http://schemas.microsoft.com/office/drawing/2014/main" id="{09B13269-5F18-C520-9E08-3B9220FDF2A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5676A16-FDFA-C385-3005-27AA5A070076}"/>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2340847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A562A-CC03-45E1-E797-C3856A09E7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4FEB06-2680-D68A-4662-EBF4D2FEC2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1F728-D27E-AED8-8286-04B514F6F0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37D2BC-7426-55B4-B883-75822EE3C7FD}"/>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6" name="Footer Placeholder 5">
            <a:extLst>
              <a:ext uri="{FF2B5EF4-FFF2-40B4-BE49-F238E27FC236}">
                <a16:creationId xmlns:a16="http://schemas.microsoft.com/office/drawing/2014/main" id="{2001FE87-38D3-092A-B0AD-562359BBB90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3B3DD5A-1DDC-16E3-2C1D-9858DC15BEDD}"/>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3724414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7690B-D3E2-2D04-9311-0A06B8151B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93D45F-EB78-B8E8-30C5-CF7DC3B2B8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220264-351E-833A-6268-0600626E1F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B53390-BBA2-3BC1-66F0-C60EE0F40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F5C46D-118E-1B03-0C0F-891EA8476C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D8EA49-6EDD-E34D-5764-46FEA02ED793}"/>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8" name="Footer Placeholder 7">
            <a:extLst>
              <a:ext uri="{FF2B5EF4-FFF2-40B4-BE49-F238E27FC236}">
                <a16:creationId xmlns:a16="http://schemas.microsoft.com/office/drawing/2014/main" id="{33FF4CD4-79E0-0D25-EC1B-B3C95F1C5BA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F11441D-45CF-ED44-C8CB-E3D71C4F0BD8}"/>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1420409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5BB3B-F525-4BC5-90D8-9853190182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A8397A-5B60-137F-BD48-02F31CF35660}"/>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4" name="Footer Placeholder 3">
            <a:extLst>
              <a:ext uri="{FF2B5EF4-FFF2-40B4-BE49-F238E27FC236}">
                <a16:creationId xmlns:a16="http://schemas.microsoft.com/office/drawing/2014/main" id="{5AF2014A-9925-A19A-11D3-F34C6C66B6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AD480BE-5EC2-6D55-9243-B433F618EA24}"/>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342797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DEA0DD-C808-8941-727E-3A0DDE3DF54C}"/>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3" name="Footer Placeholder 2">
            <a:extLst>
              <a:ext uri="{FF2B5EF4-FFF2-40B4-BE49-F238E27FC236}">
                <a16:creationId xmlns:a16="http://schemas.microsoft.com/office/drawing/2014/main" id="{62098EDF-3215-0627-0D1B-6A8408D2CBD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568D6AC-7D11-D3B5-83B2-1745A4E31072}"/>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4007166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3C6B2-ED15-ABD8-B0F5-D136EDC8D7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5BCF91-54FF-5328-E834-BBD2D4B112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EC1241-0109-5048-39A1-5549372D72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774958-FB61-3E1A-D847-D17ADFB462D0}"/>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6" name="Footer Placeholder 5">
            <a:extLst>
              <a:ext uri="{FF2B5EF4-FFF2-40B4-BE49-F238E27FC236}">
                <a16:creationId xmlns:a16="http://schemas.microsoft.com/office/drawing/2014/main" id="{A0E5406B-2BD4-5179-4AFE-F8B435EA6F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A84C6E5-9E08-4EA7-B77F-F8D8BDB96EA7}"/>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64075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DC761-BE5F-FF8C-2A6A-E5A705DEF0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78E241-5896-900A-420F-1679894399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B37A884-87FB-A608-B307-5429366C9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B951D8-710F-A799-45ED-F40BF4915D91}"/>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6" name="Footer Placeholder 5">
            <a:extLst>
              <a:ext uri="{FF2B5EF4-FFF2-40B4-BE49-F238E27FC236}">
                <a16:creationId xmlns:a16="http://schemas.microsoft.com/office/drawing/2014/main" id="{18CFC3B5-D6F9-5737-A4D6-3D4F87E13E4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A4A0CDB-5C30-BE6D-68C3-7CA8A34213BD}"/>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2749083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BA0AF-E282-9932-157D-2F1EF51360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859F7C-DC11-6972-029A-CE94F8EC09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A6326C-D200-1931-7101-FA31E790DB45}"/>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5" name="Footer Placeholder 4">
            <a:extLst>
              <a:ext uri="{FF2B5EF4-FFF2-40B4-BE49-F238E27FC236}">
                <a16:creationId xmlns:a16="http://schemas.microsoft.com/office/drawing/2014/main" id="{FE9D2EE8-DF2F-22D2-7BF1-9D20A508CED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087BEB-4558-3C5D-0575-B45288D6C2C6}"/>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2652579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2D8BAB-E786-D443-9A74-DC0FCD5DF5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3F070C-1972-8616-D2BE-FAFF60F59E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F834E-BA62-07BA-D54C-DD483E5E0B31}"/>
              </a:ext>
            </a:extLst>
          </p:cNvPr>
          <p:cNvSpPr>
            <a:spLocks noGrp="1"/>
          </p:cNvSpPr>
          <p:nvPr>
            <p:ph type="dt" sz="half" idx="10"/>
          </p:nvPr>
        </p:nvSpPr>
        <p:spPr/>
        <p:txBody>
          <a:bodyPr/>
          <a:lstStyle/>
          <a:p>
            <a:fld id="{771D25E6-484F-7241-B178-56AB1D19F584}" type="datetimeFigureOut">
              <a:rPr lang="en-US" smtClean="0"/>
              <a:t>10/21/26</a:t>
            </a:fld>
            <a:endParaRPr lang="en-US"/>
          </a:p>
        </p:txBody>
      </p:sp>
      <p:sp>
        <p:nvSpPr>
          <p:cNvPr id="5" name="Footer Placeholder 4">
            <a:extLst>
              <a:ext uri="{FF2B5EF4-FFF2-40B4-BE49-F238E27FC236}">
                <a16:creationId xmlns:a16="http://schemas.microsoft.com/office/drawing/2014/main" id="{EC02BAE3-9256-0A5D-C03F-BF95FBD1B94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2252CD-672C-D2D7-E32F-9ED68B113B88}"/>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2093727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1"/>
        <p:cNvGrpSpPr/>
        <p:nvPr/>
      </p:nvGrpSpPr>
      <p:grpSpPr>
        <a:xfrm>
          <a:off x="0" y="0"/>
          <a:ext cx="0" cy="0"/>
          <a:chOff x="0" y="0"/>
          <a:chExt cx="0" cy="0"/>
        </a:xfrm>
      </p:grpSpPr>
      <p:sp>
        <p:nvSpPr>
          <p:cNvPr id="32" name="Google Shape;32;p19"/>
          <p:cNvSpPr txBox="1">
            <a:spLocks noGrp="1"/>
          </p:cNvSpPr>
          <p:nvPr>
            <p:ph type="title"/>
          </p:nvPr>
        </p:nvSpPr>
        <p:spPr>
          <a:xfrm>
            <a:off x="521209" y="365130"/>
            <a:ext cx="9096992" cy="817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dirty="0"/>
          </a:p>
        </p:txBody>
      </p:sp>
      <p:sp>
        <p:nvSpPr>
          <p:cNvPr id="33" name="Google Shape;33;p19"/>
          <p:cNvSpPr txBox="1">
            <a:spLocks noGrp="1"/>
          </p:cNvSpPr>
          <p:nvPr>
            <p:ph type="body" idx="1"/>
          </p:nvPr>
        </p:nvSpPr>
        <p:spPr>
          <a:xfrm>
            <a:off x="521212" y="1737363"/>
            <a:ext cx="11046171" cy="4439603"/>
          </a:xfrm>
          <a:prstGeom prst="rect">
            <a:avLst/>
          </a:prstGeom>
          <a:noFill/>
          <a:ln>
            <a:noFill/>
          </a:ln>
        </p:spPr>
        <p:txBody>
          <a:bodyPr spcFirstLastPara="1" wrap="square" lIns="91425" tIns="45700" rIns="91425" bIns="45700" anchor="t" anchorCtr="0">
            <a:normAutofit/>
          </a:bodyPr>
          <a:lstStyle>
            <a:lvl1pPr marL="495288" lvl="0" indent="-457189" algn="l">
              <a:lnSpc>
                <a:spcPct val="90000"/>
              </a:lnSpc>
              <a:spcBef>
                <a:spcPts val="751"/>
              </a:spcBef>
              <a:spcAft>
                <a:spcPts val="0"/>
              </a:spcAft>
              <a:buClr>
                <a:srgbClr val="6C66B4"/>
              </a:buClr>
              <a:buSzPts val="2800"/>
              <a:buFont typeface="Arial" panose="020B0604020202020204" pitchFamily="34" charset="0"/>
              <a:buChar char="•"/>
              <a:defRPr/>
            </a:lvl1pPr>
            <a:lvl2pPr marL="685783" lvl="1" indent="-285744" algn="l">
              <a:lnSpc>
                <a:spcPct val="90000"/>
              </a:lnSpc>
              <a:spcBef>
                <a:spcPts val="375"/>
              </a:spcBef>
              <a:spcAft>
                <a:spcPts val="0"/>
              </a:spcAft>
              <a:buClr>
                <a:schemeClr val="accent2"/>
              </a:buClr>
              <a:buSzPts val="2400"/>
              <a:buFont typeface="NTR"/>
              <a:buChar char="–"/>
              <a:defRPr/>
            </a:lvl2pPr>
            <a:lvl3pPr marL="1028674" lvl="2" indent="-266693" algn="l">
              <a:lnSpc>
                <a:spcPct val="90000"/>
              </a:lnSpc>
              <a:spcBef>
                <a:spcPts val="375"/>
              </a:spcBef>
              <a:spcAft>
                <a:spcPts val="0"/>
              </a:spcAft>
              <a:buClr>
                <a:srgbClr val="AEABAB"/>
              </a:buClr>
              <a:buSzPts val="2000"/>
              <a:buChar char="•"/>
              <a:defRPr/>
            </a:lvl3pPr>
            <a:lvl4pPr marL="1371566" lvl="3" indent="-257168" algn="l">
              <a:lnSpc>
                <a:spcPct val="90000"/>
              </a:lnSpc>
              <a:spcBef>
                <a:spcPts val="375"/>
              </a:spcBef>
              <a:spcAft>
                <a:spcPts val="0"/>
              </a:spcAft>
              <a:buClr>
                <a:schemeClr val="accent6"/>
              </a:buClr>
              <a:buSzPts val="1800"/>
              <a:buChar char="•"/>
              <a:defRPr/>
            </a:lvl4pPr>
            <a:lvl5pPr marL="1714457" lvl="4" indent="-257168" algn="l">
              <a:lnSpc>
                <a:spcPct val="90000"/>
              </a:lnSpc>
              <a:spcBef>
                <a:spcPts val="375"/>
              </a:spcBef>
              <a:spcAft>
                <a:spcPts val="0"/>
              </a:spcAft>
              <a:buSzPts val="1800"/>
              <a:buChar char="•"/>
              <a:defRPr/>
            </a:lvl5pPr>
            <a:lvl6pPr marL="2057349"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1"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5" name="Google Shape;35;p19"/>
          <p:cNvSpPr txBox="1">
            <a:spLocks noGrp="1"/>
          </p:cNvSpPr>
          <p:nvPr>
            <p:ph type="body" idx="2"/>
          </p:nvPr>
        </p:nvSpPr>
        <p:spPr>
          <a:xfrm>
            <a:off x="521209" y="1208636"/>
            <a:ext cx="9096992" cy="310898"/>
          </a:xfrm>
          <a:prstGeom prst="rect">
            <a:avLst/>
          </a:prstGeom>
          <a:noFill/>
          <a:ln>
            <a:noFill/>
          </a:ln>
        </p:spPr>
        <p:txBody>
          <a:bodyPr spcFirstLastPara="1" wrap="square" lIns="91425" tIns="45700" rIns="91425" bIns="45700" anchor="t" anchorCtr="0">
            <a:normAutofit/>
          </a:bodyPr>
          <a:lstStyle>
            <a:lvl1pPr marL="342891" lvl="0" indent="-171446" algn="l">
              <a:lnSpc>
                <a:spcPct val="90000"/>
              </a:lnSpc>
              <a:spcBef>
                <a:spcPts val="751"/>
              </a:spcBef>
              <a:spcAft>
                <a:spcPts val="0"/>
              </a:spcAft>
              <a:buSzPts val="2300"/>
              <a:buNone/>
              <a:defRPr sz="1725" b="0" i="0">
                <a:solidFill>
                  <a:schemeClr val="accent6"/>
                </a:solidFill>
                <a:latin typeface="Century Gothic"/>
                <a:ea typeface="Century Gothic"/>
                <a:cs typeface="Century Gothic"/>
                <a:sym typeface="Century Gothic"/>
              </a:defRPr>
            </a:lvl1pPr>
            <a:lvl2pPr marL="685783" lvl="1" indent="-257168" algn="l">
              <a:lnSpc>
                <a:spcPct val="90000"/>
              </a:lnSpc>
              <a:spcBef>
                <a:spcPts val="375"/>
              </a:spcBef>
              <a:spcAft>
                <a:spcPts val="0"/>
              </a:spcAft>
              <a:buSzPts val="1800"/>
              <a:buChar char="•"/>
              <a:defRPr/>
            </a:lvl2pPr>
            <a:lvl3pPr marL="1028674" lvl="2" indent="-257168" algn="l">
              <a:lnSpc>
                <a:spcPct val="90000"/>
              </a:lnSpc>
              <a:spcBef>
                <a:spcPts val="375"/>
              </a:spcBef>
              <a:spcAft>
                <a:spcPts val="0"/>
              </a:spcAft>
              <a:buSzPts val="1800"/>
              <a:buChar char="•"/>
              <a:defRPr/>
            </a:lvl3pPr>
            <a:lvl4pPr marL="1371566" lvl="3" indent="-257168" algn="l">
              <a:lnSpc>
                <a:spcPct val="90000"/>
              </a:lnSpc>
              <a:spcBef>
                <a:spcPts val="375"/>
              </a:spcBef>
              <a:spcAft>
                <a:spcPts val="0"/>
              </a:spcAft>
              <a:buSzPts val="1800"/>
              <a:buChar char="•"/>
              <a:defRPr/>
            </a:lvl4pPr>
            <a:lvl5pPr marL="1714457" lvl="4" indent="-257168" algn="l">
              <a:lnSpc>
                <a:spcPct val="90000"/>
              </a:lnSpc>
              <a:spcBef>
                <a:spcPts val="375"/>
              </a:spcBef>
              <a:spcAft>
                <a:spcPts val="0"/>
              </a:spcAft>
              <a:buSzPts val="1800"/>
              <a:buChar char="•"/>
              <a:defRPr/>
            </a:lvl5pPr>
            <a:lvl6pPr marL="2057349"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1"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4064161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886F2E-AE56-02E2-8004-278C30AC0D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90F2DA9-B1C0-30D6-956B-8C6B2A19D3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E5CA5C4-1AA2-66ED-2C2B-EA59A62BAE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Sarabun" pitchFamily="2" charset="-34"/>
                <a:cs typeface="Sarabun" pitchFamily="2" charset="-34"/>
              </a:defRPr>
            </a:lvl1pPr>
          </a:lstStyle>
          <a:p>
            <a:fld id="{771D25E6-484F-7241-B178-56AB1D19F584}" type="datetimeFigureOut">
              <a:rPr lang="en-US" smtClean="0"/>
              <a:pPr/>
              <a:t>10/21/26</a:t>
            </a:fld>
            <a:endParaRPr lang="en-US"/>
          </a:p>
        </p:txBody>
      </p:sp>
      <p:sp>
        <p:nvSpPr>
          <p:cNvPr id="6" name="Slide Number Placeholder 5">
            <a:extLst>
              <a:ext uri="{FF2B5EF4-FFF2-40B4-BE49-F238E27FC236}">
                <a16:creationId xmlns:a16="http://schemas.microsoft.com/office/drawing/2014/main" id="{38D28D2B-BCC3-5B0C-09BC-897A158FDB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Sarabun" pitchFamily="2" charset="-34"/>
                <a:cs typeface="Sarabun" pitchFamily="2" charset="-34"/>
              </a:defRPr>
            </a:lvl1pPr>
          </a:lstStyle>
          <a:p>
            <a:fld id="{0FEA92F5-D873-2F40-8829-655CC845A303}" type="slidenum">
              <a:rPr lang="en-US" smtClean="0"/>
              <a:pPr/>
              <a:t>‹#›</a:t>
            </a:fld>
            <a:endParaRPr lang="en-US"/>
          </a:p>
        </p:txBody>
      </p:sp>
      <p:pic>
        <p:nvPicPr>
          <p:cNvPr id="8" name="Picture 7">
            <a:extLst>
              <a:ext uri="{FF2B5EF4-FFF2-40B4-BE49-F238E27FC236}">
                <a16:creationId xmlns:a16="http://schemas.microsoft.com/office/drawing/2014/main" id="{3A32BA2A-09A2-5EBA-1C2B-7D61374EAB36}"/>
              </a:ext>
            </a:extLst>
          </p:cNvPr>
          <p:cNvPicPr>
            <a:picLocks noChangeAspect="1"/>
          </p:cNvPicPr>
          <p:nvPr userDrawn="1"/>
        </p:nvPicPr>
        <p:blipFill>
          <a:blip r:embed="rId14" cstate="hqprint">
            <a:extLst>
              <a:ext uri="{28A0092B-C50C-407E-A947-70E740481C1C}">
                <a14:useLocalDpi xmlns:a14="http://schemas.microsoft.com/office/drawing/2010/main"/>
              </a:ext>
            </a:extLst>
          </a:blip>
          <a:stretch>
            <a:fillRect/>
          </a:stretch>
        </p:blipFill>
        <p:spPr>
          <a:xfrm>
            <a:off x="5534754" y="6403964"/>
            <a:ext cx="1122491" cy="269896"/>
          </a:xfrm>
          <a:prstGeom prst="rect">
            <a:avLst/>
          </a:prstGeom>
        </p:spPr>
      </p:pic>
    </p:spTree>
    <p:extLst>
      <p:ext uri="{BB962C8B-B14F-4D97-AF65-F5344CB8AC3E}">
        <p14:creationId xmlns:p14="http://schemas.microsoft.com/office/powerpoint/2010/main" val="3877805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rgbClr val="5252A4"/>
          </a:solidFill>
          <a:latin typeface="Sarabun" pitchFamily="2" charset="-34"/>
          <a:ea typeface="+mj-ea"/>
          <a:cs typeface="Sarabun" pitchFamily="2" charset="-34"/>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Sarabun" pitchFamily="2" charset="-34"/>
          <a:ea typeface="+mn-ea"/>
          <a:cs typeface="Sarabun" pitchFamily="2" charset="-34"/>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5684C4"/>
          </a:solidFill>
          <a:latin typeface="Sarabun" pitchFamily="2" charset="-34"/>
          <a:ea typeface="+mn-ea"/>
          <a:cs typeface="Sarabun" pitchFamily="2" charset="-34"/>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arabun" pitchFamily="2" charset="-34"/>
          <a:ea typeface="+mn-ea"/>
          <a:cs typeface="Sarabun" pitchFamily="2" charset="-34"/>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Sarabun" pitchFamily="2" charset="-34"/>
          <a:ea typeface="+mn-ea"/>
          <a:cs typeface="Sarabun" pitchFamily="2" charset="-34"/>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Sarabun" pitchFamily="2" charset="-34"/>
          <a:ea typeface="+mn-ea"/>
          <a:cs typeface="Sarabun" pitchFamily="2" charset="-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6.png"/><Relationship Id="rId2" Type="http://schemas.openxmlformats.org/officeDocument/2006/relationships/image" Target="../media/image2.jpeg"/><Relationship Id="rId16" Type="http://schemas.openxmlformats.org/officeDocument/2006/relationships/image" Target="../media/image15.jpeg"/><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4.jpg"/><Relationship Id="rId10" Type="http://schemas.openxmlformats.org/officeDocument/2006/relationships/image" Target="../media/image10.jpg"/><Relationship Id="rId19" Type="http://schemas.openxmlformats.org/officeDocument/2006/relationships/image" Target="../media/image18.png"/><Relationship Id="rId4" Type="http://schemas.openxmlformats.org/officeDocument/2006/relationships/image" Target="../media/image4.jpg"/><Relationship Id="rId9" Type="http://schemas.openxmlformats.org/officeDocument/2006/relationships/image" Target="../media/image9.png"/><Relationship Id="rId1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80.png"/><Relationship Id="rId4" Type="http://schemas.openxmlformats.org/officeDocument/2006/relationships/customXml" Target="../ink/ink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enisa.europa.eu/sites/default/files/2026-07/ENISA_Secure_By_Design_and_Default_Playbook_v1.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hyperlink" Target="https://www.linkedin.com/learning/instructors/adam-shostack" TargetMode="External"/><Relationship Id="rId3" Type="http://schemas.openxmlformats.org/officeDocument/2006/relationships/hyperlink" Target="http://shostack.org/resources" TargetMode="External"/><Relationship Id="rId7" Type="http://schemas.openxmlformats.org/officeDocument/2006/relationships/hyperlink" Target="https://amzn.to/48SfCin" TargetMode="External"/><Relationship Id="rId2" Type="http://schemas.openxmlformats.org/officeDocument/2006/relationships/image" Target="../media/image31.emf"/><Relationship Id="rId1" Type="http://schemas.openxmlformats.org/officeDocument/2006/relationships/slideLayout" Target="../slideLayouts/slideLayout2.xml"/><Relationship Id="rId6" Type="http://schemas.openxmlformats.org/officeDocument/2006/relationships/hyperlink" Target="https://amzn.to/3PdQeNh" TargetMode="External"/><Relationship Id="rId5" Type="http://schemas.openxmlformats.org/officeDocument/2006/relationships/hyperlink" Target="https://youtube.com/c/Shostack" TargetMode="External"/><Relationship Id="rId4" Type="http://schemas.openxmlformats.org/officeDocument/2006/relationships/hyperlink" Target="https://shostack.org/blog" TargetMode="External"/><Relationship Id="rId9" Type="http://schemas.openxmlformats.org/officeDocument/2006/relationships/image" Target="../media/image32.png"/></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92736-53AA-6A93-5A4B-C8849F447A63}"/>
              </a:ext>
            </a:extLst>
          </p:cNvPr>
          <p:cNvSpPr>
            <a:spLocks noGrp="1"/>
          </p:cNvSpPr>
          <p:nvPr>
            <p:ph type="ctrTitle"/>
          </p:nvPr>
        </p:nvSpPr>
        <p:spPr/>
        <p:txBody>
          <a:bodyPr>
            <a:normAutofit/>
          </a:bodyPr>
          <a:lstStyle/>
          <a:p>
            <a:r>
              <a:rPr lang="en-US" b="0" dirty="0"/>
              <a:t>The CRA: A Cloud-Scale Change to Engineering</a:t>
            </a:r>
          </a:p>
        </p:txBody>
      </p:sp>
      <p:sp>
        <p:nvSpPr>
          <p:cNvPr id="3" name="Subtitle 2">
            <a:extLst>
              <a:ext uri="{FF2B5EF4-FFF2-40B4-BE49-F238E27FC236}">
                <a16:creationId xmlns:a16="http://schemas.microsoft.com/office/drawing/2014/main" id="{EF6A8014-CA03-DF5E-E79D-26A7251C2FC3}"/>
              </a:ext>
            </a:extLst>
          </p:cNvPr>
          <p:cNvSpPr>
            <a:spLocks noGrp="1"/>
          </p:cNvSpPr>
          <p:nvPr>
            <p:ph type="subTitle" idx="1"/>
          </p:nvPr>
        </p:nvSpPr>
        <p:spPr/>
        <p:txBody>
          <a:bodyPr/>
          <a:lstStyle/>
          <a:p>
            <a:r>
              <a:rPr lang="en-US" b="0" dirty="0"/>
              <a:t>Adam Shostack</a:t>
            </a:r>
          </a:p>
          <a:p>
            <a:r>
              <a:rPr lang="en-US" b="0" dirty="0">
                <a:latin typeface="Sarabun Medium" pitchFamily="2" charset="-34"/>
                <a:cs typeface="Sarabun Medium" pitchFamily="2" charset="-34"/>
              </a:rPr>
              <a:t>OWASP Global </a:t>
            </a:r>
            <a:r>
              <a:rPr lang="en-US" b="0" dirty="0" err="1">
                <a:latin typeface="Sarabun Medium" pitchFamily="2" charset="-34"/>
                <a:cs typeface="Sarabun Medium" pitchFamily="2" charset="-34"/>
              </a:rPr>
              <a:t>Appsec</a:t>
            </a:r>
            <a:r>
              <a:rPr lang="en-US" b="0" dirty="0">
                <a:latin typeface="Sarabun Medium" pitchFamily="2" charset="-34"/>
                <a:cs typeface="Sarabun Medium" pitchFamily="2" charset="-34"/>
              </a:rPr>
              <a:t> </a:t>
            </a:r>
          </a:p>
          <a:p>
            <a:r>
              <a:rPr lang="en-US" b="0" dirty="0">
                <a:latin typeface="Sarabun Medium" pitchFamily="2" charset="-34"/>
                <a:cs typeface="Sarabun Medium" pitchFamily="2" charset="-34"/>
              </a:rPr>
              <a:t>November 2026</a:t>
            </a:r>
          </a:p>
        </p:txBody>
      </p:sp>
    </p:spTree>
    <p:extLst>
      <p:ext uri="{BB962C8B-B14F-4D97-AF65-F5344CB8AC3E}">
        <p14:creationId xmlns:p14="http://schemas.microsoft.com/office/powerpoint/2010/main" val="828924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240C8-B828-FBA6-77B7-AFC3189723C2}"/>
              </a:ext>
            </a:extLst>
          </p:cNvPr>
          <p:cNvSpPr>
            <a:spLocks noGrp="1"/>
          </p:cNvSpPr>
          <p:nvPr>
            <p:ph type="title"/>
          </p:nvPr>
        </p:nvSpPr>
        <p:spPr/>
        <p:txBody>
          <a:bodyPr/>
          <a:lstStyle/>
          <a:p>
            <a:r>
              <a:rPr lang="en-US" dirty="0"/>
              <a:t>“A cloud-scale change”?</a:t>
            </a:r>
          </a:p>
        </p:txBody>
      </p:sp>
      <p:sp>
        <p:nvSpPr>
          <p:cNvPr id="3" name="Content Placeholder 2">
            <a:extLst>
              <a:ext uri="{FF2B5EF4-FFF2-40B4-BE49-F238E27FC236}">
                <a16:creationId xmlns:a16="http://schemas.microsoft.com/office/drawing/2014/main" id="{F30B6335-F369-518E-C4CF-39A8E9DED8DD}"/>
              </a:ext>
            </a:extLst>
          </p:cNvPr>
          <p:cNvSpPr>
            <a:spLocks noGrp="1"/>
          </p:cNvSpPr>
          <p:nvPr>
            <p:ph idx="1"/>
          </p:nvPr>
        </p:nvSpPr>
        <p:spPr/>
        <p:txBody>
          <a:bodyPr/>
          <a:lstStyle/>
          <a:p>
            <a:r>
              <a:rPr lang="en-US" dirty="0"/>
              <a:t>“Cloud” was transformational</a:t>
            </a:r>
          </a:p>
          <a:p>
            <a:pPr lvl="1"/>
            <a:r>
              <a:rPr lang="en-US" dirty="0"/>
              <a:t>Deployment velocity</a:t>
            </a:r>
          </a:p>
          <a:p>
            <a:pPr lvl="1"/>
            <a:r>
              <a:rPr lang="en-US" dirty="0"/>
              <a:t>Deployment patterns</a:t>
            </a:r>
          </a:p>
          <a:p>
            <a:pPr lvl="2"/>
            <a:r>
              <a:rPr lang="en-US" dirty="0"/>
              <a:t>Cloud-native (S3, Lambdas, </a:t>
            </a:r>
            <a:r>
              <a:rPr lang="en-US" dirty="0" err="1"/>
              <a:t>etc</a:t>
            </a:r>
            <a:r>
              <a:rPr lang="en-US" dirty="0"/>
              <a:t>) replacing VMs in the cloud</a:t>
            </a:r>
          </a:p>
          <a:p>
            <a:pPr lvl="2"/>
            <a:r>
              <a:rPr lang="en-US" dirty="0"/>
              <a:t>Cloud-native with new and better enforced boundaries</a:t>
            </a:r>
          </a:p>
          <a:p>
            <a:r>
              <a:rPr lang="en-US" dirty="0"/>
              <a:t>CRA will define the next ten years</a:t>
            </a:r>
          </a:p>
          <a:p>
            <a:pPr lvl="1"/>
            <a:r>
              <a:rPr lang="en-US" dirty="0"/>
              <a:t>In good ways (security) and bad (paperwork)</a:t>
            </a:r>
          </a:p>
        </p:txBody>
      </p:sp>
    </p:spTree>
    <p:extLst>
      <p:ext uri="{BB962C8B-B14F-4D97-AF65-F5344CB8AC3E}">
        <p14:creationId xmlns:p14="http://schemas.microsoft.com/office/powerpoint/2010/main" val="3989243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70400-4681-1E55-ADE5-A78CEDE8D098}"/>
              </a:ext>
            </a:extLst>
          </p:cNvPr>
          <p:cNvSpPr>
            <a:spLocks noGrp="1"/>
          </p:cNvSpPr>
          <p:nvPr>
            <p:ph type="title"/>
          </p:nvPr>
        </p:nvSpPr>
        <p:spPr/>
        <p:txBody>
          <a:bodyPr/>
          <a:lstStyle/>
          <a:p>
            <a:r>
              <a:rPr lang="en-US" dirty="0"/>
              <a:t>Summary and key points</a:t>
            </a:r>
          </a:p>
        </p:txBody>
      </p:sp>
      <p:sp>
        <p:nvSpPr>
          <p:cNvPr id="3" name="Content Placeholder 2">
            <a:extLst>
              <a:ext uri="{FF2B5EF4-FFF2-40B4-BE49-F238E27FC236}">
                <a16:creationId xmlns:a16="http://schemas.microsoft.com/office/drawing/2014/main" id="{DF890036-CE2C-0177-3F3B-AE81C5EC8A86}"/>
              </a:ext>
            </a:extLst>
          </p:cNvPr>
          <p:cNvSpPr>
            <a:spLocks noGrp="1"/>
          </p:cNvSpPr>
          <p:nvPr>
            <p:ph idx="1"/>
          </p:nvPr>
        </p:nvSpPr>
        <p:spPr>
          <a:xfrm>
            <a:off x="838200" y="1825625"/>
            <a:ext cx="10968318" cy="4667250"/>
          </a:xfrm>
        </p:spPr>
        <p:txBody>
          <a:bodyPr>
            <a:normAutofit lnSpcReduction="10000"/>
          </a:bodyPr>
          <a:lstStyle/>
          <a:p>
            <a:r>
              <a:rPr lang="en-US" dirty="0"/>
              <a:t>The CRA imposes dramatic changes on products available in Europe</a:t>
            </a:r>
          </a:p>
          <a:p>
            <a:r>
              <a:rPr lang="en-US" dirty="0"/>
              <a:t>Many OWASP projects could become more useful</a:t>
            </a:r>
          </a:p>
          <a:p>
            <a:pPr lvl="1"/>
            <a:r>
              <a:rPr lang="en-US" dirty="0"/>
              <a:t>Many OWASP projects have customers/users who are impacted</a:t>
            </a:r>
          </a:p>
          <a:p>
            <a:pPr lvl="1"/>
            <a:r>
              <a:rPr lang="en-US" dirty="0"/>
              <a:t>Some OWASP projects can support CRA requirements  (Eg, “verification standards” “threat modeling”)</a:t>
            </a:r>
          </a:p>
          <a:p>
            <a:r>
              <a:rPr lang="en-US" dirty="0"/>
              <a:t>Some projects could be impacted</a:t>
            </a:r>
          </a:p>
          <a:p>
            <a:pPr lvl="1"/>
            <a:r>
              <a:rPr lang="en-US" dirty="0"/>
              <a:t>All OWASP projects need to be aware of the effect of accepting €</a:t>
            </a:r>
          </a:p>
          <a:p>
            <a:pPr lvl="1"/>
            <a:r>
              <a:rPr lang="en-US" dirty="0"/>
              <a:t>A few OWASP projects will have a new “open source steward”</a:t>
            </a:r>
          </a:p>
          <a:p>
            <a:pPr lvl="1"/>
            <a:r>
              <a:rPr lang="en-US" dirty="0"/>
              <a:t>Some (“damn vulnerable”) are probably not directly impacted </a:t>
            </a:r>
          </a:p>
          <a:p>
            <a:r>
              <a:rPr lang="en-US" dirty="0"/>
              <a:t>CRA might affect your employer, too.</a:t>
            </a:r>
          </a:p>
        </p:txBody>
      </p:sp>
    </p:spTree>
    <p:extLst>
      <p:ext uri="{BB962C8B-B14F-4D97-AF65-F5344CB8AC3E}">
        <p14:creationId xmlns:p14="http://schemas.microsoft.com/office/powerpoint/2010/main" val="3163556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8E1AB0-2CC0-328C-1A50-3AAD57815CC1}"/>
              </a:ext>
            </a:extLst>
          </p:cNvPr>
          <p:cNvSpPr/>
          <p:nvPr/>
        </p:nvSpPr>
        <p:spPr>
          <a:xfrm>
            <a:off x="4953000" y="6187944"/>
            <a:ext cx="2362200" cy="67005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6" name="Text Placeholder 15">
            <a:extLst>
              <a:ext uri="{FF2B5EF4-FFF2-40B4-BE49-F238E27FC236}">
                <a16:creationId xmlns:a16="http://schemas.microsoft.com/office/drawing/2014/main" id="{90572FD0-54B7-C3BD-8ABA-F4E53769187F}"/>
              </a:ext>
            </a:extLst>
          </p:cNvPr>
          <p:cNvSpPr>
            <a:spLocks noGrp="1"/>
          </p:cNvSpPr>
          <p:nvPr>
            <p:ph type="body" idx="1"/>
          </p:nvPr>
        </p:nvSpPr>
        <p:spPr>
          <a:xfrm>
            <a:off x="0" y="318863"/>
            <a:ext cx="12192000" cy="1157201"/>
          </a:xfrm>
        </p:spPr>
        <p:txBody>
          <a:bodyPr/>
          <a:lstStyle/>
          <a:p>
            <a:pPr algn="ctr"/>
            <a:r>
              <a:rPr lang="en-US" sz="4400" dirty="0">
                <a:solidFill>
                  <a:srgbClr val="5252A4"/>
                </a:solidFill>
              </a:rPr>
              <a:t>About</a:t>
            </a:r>
            <a:endParaRPr lang="en-US" dirty="0">
              <a:solidFill>
                <a:srgbClr val="5252A4"/>
              </a:solidFill>
            </a:endParaRPr>
          </a:p>
        </p:txBody>
      </p:sp>
      <p:pic>
        <p:nvPicPr>
          <p:cNvPr id="14" name="Google Shape;121;p9" descr="Image result for elevation of privilege cards">
            <a:extLst>
              <a:ext uri="{FF2B5EF4-FFF2-40B4-BE49-F238E27FC236}">
                <a16:creationId xmlns:a16="http://schemas.microsoft.com/office/drawing/2014/main" id="{80EAB70E-BD6E-96CC-50DA-65011A6B9B57}"/>
              </a:ext>
            </a:extLst>
          </p:cNvPr>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8647344" y="3966424"/>
            <a:ext cx="1227548" cy="1142627"/>
          </a:xfrm>
          <a:prstGeom prst="rect">
            <a:avLst/>
          </a:prstGeom>
          <a:noFill/>
          <a:ln>
            <a:noFill/>
          </a:ln>
          <a:effectLst>
            <a:outerShdw blurRad="292100" dist="139700" dir="2700000" algn="tl" rotWithShape="0">
              <a:srgbClr val="333333">
                <a:alpha val="63921"/>
              </a:srgbClr>
            </a:outerShdw>
          </a:effectLst>
        </p:spPr>
      </p:pic>
      <p:pic>
        <p:nvPicPr>
          <p:cNvPr id="15" name="Google Shape;120;p9">
            <a:extLst>
              <a:ext uri="{FF2B5EF4-FFF2-40B4-BE49-F238E27FC236}">
                <a16:creationId xmlns:a16="http://schemas.microsoft.com/office/drawing/2014/main" id="{EA068209-86BB-5646-7CD9-682486E1A964}"/>
              </a:ext>
            </a:extLst>
          </p:cNvPr>
          <p:cNvPicPr preferRelativeResize="0"/>
          <p:nvPr/>
        </p:nvPicPr>
        <p:blipFill rotWithShape="1">
          <a:blip r:embed="rId3">
            <a:alphaModFix/>
          </a:blip>
          <a:srcRect/>
          <a:stretch/>
        </p:blipFill>
        <p:spPr>
          <a:xfrm>
            <a:off x="9954404" y="1589666"/>
            <a:ext cx="1973515" cy="2249807"/>
          </a:xfrm>
          <a:prstGeom prst="rect">
            <a:avLst/>
          </a:prstGeom>
          <a:noFill/>
          <a:ln>
            <a:noFill/>
          </a:ln>
        </p:spPr>
      </p:pic>
      <p:pic>
        <p:nvPicPr>
          <p:cNvPr id="8" name="Google Shape;126;p9">
            <a:extLst>
              <a:ext uri="{FF2B5EF4-FFF2-40B4-BE49-F238E27FC236}">
                <a16:creationId xmlns:a16="http://schemas.microsoft.com/office/drawing/2014/main" id="{7D587934-BC17-E7A9-19CF-F51F1DB686E6}"/>
              </a:ext>
            </a:extLst>
          </p:cNvPr>
          <p:cNvPicPr preferRelativeResize="0"/>
          <p:nvPr/>
        </p:nvPicPr>
        <p:blipFill rotWithShape="1">
          <a:blip r:embed="rId4">
            <a:alphaModFix/>
          </a:blip>
          <a:srcRect/>
          <a:stretch/>
        </p:blipFill>
        <p:spPr>
          <a:xfrm>
            <a:off x="9654943" y="4145312"/>
            <a:ext cx="1973515" cy="1248119"/>
          </a:xfrm>
          <a:prstGeom prst="rect">
            <a:avLst/>
          </a:prstGeom>
          <a:noFill/>
          <a:ln>
            <a:noFill/>
          </a:ln>
          <a:effectLst>
            <a:outerShdw blurRad="292100" dist="139700" dir="2700000" algn="tl" rotWithShape="0">
              <a:srgbClr val="333333">
                <a:alpha val="63921"/>
              </a:srgbClr>
            </a:outerShdw>
          </a:effectLst>
        </p:spPr>
      </p:pic>
      <p:pic>
        <p:nvPicPr>
          <p:cNvPr id="9" name="Picture 8">
            <a:extLst>
              <a:ext uri="{FF2B5EF4-FFF2-40B4-BE49-F238E27FC236}">
                <a16:creationId xmlns:a16="http://schemas.microsoft.com/office/drawing/2014/main" id="{B7F0CC26-C937-20CE-E4D7-F9663442D43D}"/>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743060" y="1582065"/>
            <a:ext cx="1504257" cy="2115217"/>
          </a:xfrm>
          <a:prstGeom prst="rect">
            <a:avLst/>
          </a:prstGeom>
        </p:spPr>
      </p:pic>
      <p:sp>
        <p:nvSpPr>
          <p:cNvPr id="11" name="AutoShape 2" descr="CyberGreen">
            <a:extLst>
              <a:ext uri="{FF2B5EF4-FFF2-40B4-BE49-F238E27FC236}">
                <a16:creationId xmlns:a16="http://schemas.microsoft.com/office/drawing/2014/main" id="{1F5E02D4-C70E-9EE1-A1F9-BBA79E49D27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Rounded Rectangle 4">
            <a:extLst>
              <a:ext uri="{FF2B5EF4-FFF2-40B4-BE49-F238E27FC236}">
                <a16:creationId xmlns:a16="http://schemas.microsoft.com/office/drawing/2014/main" id="{7C4FC708-EC18-2AE3-BE0B-D3AB9E0E01B9}"/>
              </a:ext>
            </a:extLst>
          </p:cNvPr>
          <p:cNvSpPr/>
          <p:nvPr/>
        </p:nvSpPr>
        <p:spPr>
          <a:xfrm>
            <a:off x="4648200" y="1189007"/>
            <a:ext cx="3352800" cy="5606071"/>
          </a:xfrm>
          <a:prstGeom prst="roundRect">
            <a:avLst/>
          </a:prstGeom>
          <a:noFill/>
          <a:ln w="57150">
            <a:solidFill>
              <a:srgbClr val="2F5597">
                <a:alpha val="7529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oogle Shape;122;p9">
            <a:extLst>
              <a:ext uri="{FF2B5EF4-FFF2-40B4-BE49-F238E27FC236}">
                <a16:creationId xmlns:a16="http://schemas.microsoft.com/office/drawing/2014/main" id="{1CFFAB2C-9D05-6C09-0673-FE92468B90E8}"/>
              </a:ext>
            </a:extLst>
          </p:cNvPr>
          <p:cNvPicPr preferRelativeResize="0"/>
          <p:nvPr/>
        </p:nvPicPr>
        <p:blipFill rotWithShape="1">
          <a:blip r:embed="rId6" cstate="hqprint">
            <a:alphaModFix/>
            <a:extLst>
              <a:ext uri="{28A0092B-C50C-407E-A947-70E740481C1C}">
                <a14:useLocalDpi xmlns:a14="http://schemas.microsoft.com/office/drawing/2010/main"/>
              </a:ext>
            </a:extLst>
          </a:blip>
          <a:srcRect l="5833" t="5264" r="5864" b="5264"/>
          <a:stretch/>
        </p:blipFill>
        <p:spPr>
          <a:xfrm>
            <a:off x="5246982" y="4278009"/>
            <a:ext cx="2255827" cy="1236483"/>
          </a:xfrm>
          <a:prstGeom prst="rect">
            <a:avLst/>
          </a:prstGeom>
          <a:noFill/>
          <a:ln>
            <a:noFill/>
          </a:ln>
        </p:spPr>
      </p:pic>
      <p:pic>
        <p:nvPicPr>
          <p:cNvPr id="7" name="Google Shape;127;p9">
            <a:extLst>
              <a:ext uri="{FF2B5EF4-FFF2-40B4-BE49-F238E27FC236}">
                <a16:creationId xmlns:a16="http://schemas.microsoft.com/office/drawing/2014/main" id="{7602BCFD-C3C0-374C-A25C-9D27977410AB}"/>
              </a:ext>
            </a:extLst>
          </p:cNvPr>
          <p:cNvPicPr preferRelativeResize="0"/>
          <p:nvPr/>
        </p:nvPicPr>
        <p:blipFill rotWithShape="1">
          <a:blip r:embed="rId7" cstate="hqprint">
            <a:alphaModFix/>
            <a:extLst>
              <a:ext uri="{28A0092B-C50C-407E-A947-70E740481C1C}">
                <a14:useLocalDpi xmlns:a14="http://schemas.microsoft.com/office/drawing/2010/main"/>
              </a:ext>
            </a:extLst>
          </a:blip>
          <a:srcRect l="7653" t="2365" r="9579" b="-2364"/>
          <a:stretch/>
        </p:blipFill>
        <p:spPr>
          <a:xfrm>
            <a:off x="5009202" y="2552719"/>
            <a:ext cx="2630795" cy="1515137"/>
          </a:xfrm>
          <a:prstGeom prst="rect">
            <a:avLst/>
          </a:prstGeom>
          <a:noFill/>
          <a:ln>
            <a:noFill/>
          </a:ln>
          <a:effectLst>
            <a:outerShdw blurRad="292100" dist="139700" dir="2700000" algn="tl" rotWithShape="0">
              <a:srgbClr val="333333">
                <a:alpha val="63921"/>
              </a:srgbClr>
            </a:outerShdw>
          </a:effectLst>
        </p:spPr>
      </p:pic>
      <p:pic>
        <p:nvPicPr>
          <p:cNvPr id="12" name="Picture 4">
            <a:extLst>
              <a:ext uri="{FF2B5EF4-FFF2-40B4-BE49-F238E27FC236}">
                <a16:creationId xmlns:a16="http://schemas.microsoft.com/office/drawing/2014/main" id="{07A15E43-2B07-3BB3-CF1D-23CAA421B45B}"/>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845921" y="1687028"/>
            <a:ext cx="2968128" cy="608312"/>
          </a:xfrm>
          <a:prstGeom prst="rect">
            <a:avLst/>
          </a:prstGeom>
          <a:noFill/>
          <a:extLst>
            <a:ext uri="{909E8E84-426E-40DD-AFC4-6F175D3DCCD1}">
              <a14:hiddenFill xmlns:a14="http://schemas.microsoft.com/office/drawing/2010/main">
                <a:solidFill>
                  <a:srgbClr val="FFFFFF"/>
                </a:solidFill>
              </a14:hiddenFill>
            </a:ext>
          </a:extLst>
        </p:spPr>
      </p:pic>
      <p:sp>
        <p:nvSpPr>
          <p:cNvPr id="17" name="AutoShape 2" descr="Image of ">
            <a:extLst>
              <a:ext uri="{FF2B5EF4-FFF2-40B4-BE49-F238E27FC236}">
                <a16:creationId xmlns:a16="http://schemas.microsoft.com/office/drawing/2014/main" id="{5D21F415-C702-EF72-1A30-F36D20A938D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nvGrpSpPr>
          <p:cNvPr id="35" name="Group 34">
            <a:extLst>
              <a:ext uri="{FF2B5EF4-FFF2-40B4-BE49-F238E27FC236}">
                <a16:creationId xmlns:a16="http://schemas.microsoft.com/office/drawing/2014/main" id="{7B31CE66-D296-6DE4-FB44-655766B04325}"/>
              </a:ext>
            </a:extLst>
          </p:cNvPr>
          <p:cNvGrpSpPr/>
          <p:nvPr/>
        </p:nvGrpSpPr>
        <p:grpSpPr>
          <a:xfrm>
            <a:off x="455355" y="1450141"/>
            <a:ext cx="3585357" cy="4671609"/>
            <a:chOff x="455355" y="1450141"/>
            <a:chExt cx="3585357" cy="4671609"/>
          </a:xfrm>
        </p:grpSpPr>
        <p:pic>
          <p:nvPicPr>
            <p:cNvPr id="36" name="Google Shape;123;p9">
              <a:extLst>
                <a:ext uri="{FF2B5EF4-FFF2-40B4-BE49-F238E27FC236}">
                  <a16:creationId xmlns:a16="http://schemas.microsoft.com/office/drawing/2014/main" id="{0F65C266-DF07-1479-1C5E-F97689C62735}"/>
                </a:ext>
              </a:extLst>
            </p:cNvPr>
            <p:cNvPicPr preferRelativeResize="0"/>
            <p:nvPr/>
          </p:nvPicPr>
          <p:blipFill rotWithShape="1">
            <a:blip r:embed="rId9">
              <a:alphaModFix/>
            </a:blip>
            <a:srcRect/>
            <a:stretch/>
          </p:blipFill>
          <p:spPr>
            <a:xfrm>
              <a:off x="666408" y="1450141"/>
              <a:ext cx="3352800" cy="795159"/>
            </a:xfrm>
            <a:prstGeom prst="rect">
              <a:avLst/>
            </a:prstGeom>
            <a:noFill/>
            <a:ln>
              <a:noFill/>
            </a:ln>
          </p:spPr>
        </p:pic>
        <p:grpSp>
          <p:nvGrpSpPr>
            <p:cNvPr id="38" name="Group 37">
              <a:extLst>
                <a:ext uri="{FF2B5EF4-FFF2-40B4-BE49-F238E27FC236}">
                  <a16:creationId xmlns:a16="http://schemas.microsoft.com/office/drawing/2014/main" id="{E782E2F8-B38F-3B30-F0E6-20FFC2BDF7BB}"/>
                </a:ext>
              </a:extLst>
            </p:cNvPr>
            <p:cNvGrpSpPr/>
            <p:nvPr/>
          </p:nvGrpSpPr>
          <p:grpSpPr>
            <a:xfrm>
              <a:off x="455355" y="2555999"/>
              <a:ext cx="3585357" cy="3565751"/>
              <a:chOff x="455355" y="2555999"/>
              <a:chExt cx="3585357" cy="3565751"/>
            </a:xfrm>
          </p:grpSpPr>
          <p:pic>
            <p:nvPicPr>
              <p:cNvPr id="39" name="Picture 38">
                <a:extLst>
                  <a:ext uri="{FF2B5EF4-FFF2-40B4-BE49-F238E27FC236}">
                    <a16:creationId xmlns:a16="http://schemas.microsoft.com/office/drawing/2014/main" id="{BA4AF6A9-5D8E-A2CF-FACE-6AFBF870FD64}"/>
                  </a:ext>
                </a:extLst>
              </p:cNvPr>
              <p:cNvPicPr>
                <a:picLocks noChangeAspect="1"/>
              </p:cNvPicPr>
              <p:nvPr/>
            </p:nvPicPr>
            <p:blipFill>
              <a:blip r:embed="rId10"/>
              <a:stretch>
                <a:fillRect/>
              </a:stretch>
            </p:blipFill>
            <p:spPr>
              <a:xfrm>
                <a:off x="2760552" y="3626308"/>
                <a:ext cx="1280160" cy="1280160"/>
              </a:xfrm>
              <a:prstGeom prst="ellipse">
                <a:avLst/>
              </a:prstGeom>
              <a:ln>
                <a:noFill/>
              </a:ln>
              <a:effectLst>
                <a:softEdge rad="112500"/>
              </a:effectLst>
            </p:spPr>
          </p:pic>
          <p:pic>
            <p:nvPicPr>
              <p:cNvPr id="40" name="Picture 39">
                <a:extLst>
                  <a:ext uri="{FF2B5EF4-FFF2-40B4-BE49-F238E27FC236}">
                    <a16:creationId xmlns:a16="http://schemas.microsoft.com/office/drawing/2014/main" id="{242583D5-6C08-24AE-9B3D-0D4982E98497}"/>
                  </a:ext>
                </a:extLst>
              </p:cNvPr>
              <p:cNvPicPr>
                <a:picLocks noChangeAspect="1"/>
              </p:cNvPicPr>
              <p:nvPr/>
            </p:nvPicPr>
            <p:blipFill>
              <a:blip r:embed="rId11"/>
              <a:stretch>
                <a:fillRect/>
              </a:stretch>
            </p:blipFill>
            <p:spPr>
              <a:xfrm>
                <a:off x="1620047" y="3625923"/>
                <a:ext cx="1280160" cy="1280160"/>
              </a:xfrm>
              <a:prstGeom prst="ellipse">
                <a:avLst/>
              </a:prstGeom>
              <a:ln>
                <a:noFill/>
              </a:ln>
              <a:effectLst>
                <a:softEdge rad="112500"/>
              </a:effectLst>
            </p:spPr>
          </p:pic>
          <p:pic>
            <p:nvPicPr>
              <p:cNvPr id="41" name="Picture 40">
                <a:extLst>
                  <a:ext uri="{FF2B5EF4-FFF2-40B4-BE49-F238E27FC236}">
                    <a16:creationId xmlns:a16="http://schemas.microsoft.com/office/drawing/2014/main" id="{8183DF06-73F6-B089-3A9F-9C44669B522F}"/>
                  </a:ext>
                </a:extLst>
              </p:cNvPr>
              <p:cNvPicPr>
                <a:picLocks noChangeAspect="1"/>
              </p:cNvPicPr>
              <p:nvPr/>
            </p:nvPicPr>
            <p:blipFill>
              <a:blip r:embed="rId12"/>
              <a:stretch>
                <a:fillRect/>
              </a:stretch>
            </p:blipFill>
            <p:spPr>
              <a:xfrm>
                <a:off x="455355" y="3626308"/>
                <a:ext cx="1280160" cy="1280160"/>
              </a:xfrm>
              <a:prstGeom prst="ellipse">
                <a:avLst/>
              </a:prstGeom>
              <a:ln>
                <a:noFill/>
              </a:ln>
              <a:effectLst>
                <a:softEdge rad="112500"/>
              </a:effectLst>
            </p:spPr>
          </p:pic>
          <p:pic>
            <p:nvPicPr>
              <p:cNvPr id="42" name="Picture 41">
                <a:extLst>
                  <a:ext uri="{FF2B5EF4-FFF2-40B4-BE49-F238E27FC236}">
                    <a16:creationId xmlns:a16="http://schemas.microsoft.com/office/drawing/2014/main" id="{6E51B35E-545C-02C3-6CF0-415D554F3827}"/>
                  </a:ext>
                </a:extLst>
              </p:cNvPr>
              <p:cNvPicPr>
                <a:picLocks noChangeAspect="1"/>
              </p:cNvPicPr>
              <p:nvPr/>
            </p:nvPicPr>
            <p:blipFill>
              <a:blip r:embed="rId13">
                <a:extLst>
                  <a:ext uri="{BEBA8EAE-BF5A-486C-A8C5-ECC9F3942E4B}">
                    <a14:imgProps xmlns:a14="http://schemas.microsoft.com/office/drawing/2010/main">
                      <a14:imgLayer r:embed="rId14">
                        <a14:imgEffect>
                          <a14:saturation sat="33000"/>
                        </a14:imgEffect>
                      </a14:imgLayer>
                    </a14:imgProps>
                  </a:ext>
                </a:extLst>
              </a:blip>
              <a:stretch>
                <a:fillRect/>
              </a:stretch>
            </p:blipFill>
            <p:spPr>
              <a:xfrm>
                <a:off x="961965" y="2555999"/>
                <a:ext cx="1339460" cy="1280160"/>
              </a:xfrm>
              <a:prstGeom prst="ellipse">
                <a:avLst/>
              </a:prstGeom>
              <a:ln>
                <a:noFill/>
              </a:ln>
              <a:effectLst>
                <a:softEdge rad="112500"/>
              </a:effectLst>
            </p:spPr>
          </p:pic>
          <p:pic>
            <p:nvPicPr>
              <p:cNvPr id="43" name="Picture 42">
                <a:extLst>
                  <a:ext uri="{FF2B5EF4-FFF2-40B4-BE49-F238E27FC236}">
                    <a16:creationId xmlns:a16="http://schemas.microsoft.com/office/drawing/2014/main" id="{2DC30AA1-B3CC-D9E3-930D-A54E9854582F}"/>
                  </a:ext>
                </a:extLst>
              </p:cNvPr>
              <p:cNvPicPr>
                <a:picLocks noChangeAspect="1"/>
              </p:cNvPicPr>
              <p:nvPr/>
            </p:nvPicPr>
            <p:blipFill>
              <a:blip r:embed="rId15"/>
              <a:stretch>
                <a:fillRect/>
              </a:stretch>
            </p:blipFill>
            <p:spPr>
              <a:xfrm>
                <a:off x="2348919" y="4757200"/>
                <a:ext cx="1280160" cy="1280160"/>
              </a:xfrm>
              <a:prstGeom prst="ellipse">
                <a:avLst/>
              </a:prstGeom>
              <a:ln>
                <a:noFill/>
              </a:ln>
              <a:effectLst>
                <a:softEdge rad="112500"/>
              </a:effectLst>
            </p:spPr>
          </p:pic>
          <p:pic>
            <p:nvPicPr>
              <p:cNvPr id="44" name="Picture 43">
                <a:extLst>
                  <a:ext uri="{FF2B5EF4-FFF2-40B4-BE49-F238E27FC236}">
                    <a16:creationId xmlns:a16="http://schemas.microsoft.com/office/drawing/2014/main" id="{D3BBFC02-8BE2-02BC-0059-DA5071EB7283}"/>
                  </a:ext>
                </a:extLst>
              </p:cNvPr>
              <p:cNvPicPr>
                <a:picLocks noChangeAspect="1"/>
              </p:cNvPicPr>
              <p:nvPr/>
            </p:nvPicPr>
            <p:blipFill>
              <a:blip r:embed="rId16" cstate="hqprint">
                <a:extLst>
                  <a:ext uri="{28A0092B-C50C-407E-A947-70E740481C1C}">
                    <a14:useLocalDpi xmlns:a14="http://schemas.microsoft.com/office/drawing/2010/main"/>
                  </a:ext>
                </a:extLst>
              </a:blip>
              <a:stretch>
                <a:fillRect/>
              </a:stretch>
            </p:blipFill>
            <p:spPr>
              <a:xfrm>
                <a:off x="1017039" y="4841590"/>
                <a:ext cx="1437972" cy="1280160"/>
              </a:xfrm>
              <a:prstGeom prst="ellipse">
                <a:avLst/>
              </a:prstGeom>
              <a:ln>
                <a:noFill/>
              </a:ln>
              <a:effectLst>
                <a:softEdge rad="112500"/>
              </a:effectLst>
            </p:spPr>
          </p:pic>
          <p:pic>
            <p:nvPicPr>
              <p:cNvPr id="45" name="Picture 44">
                <a:extLst>
                  <a:ext uri="{FF2B5EF4-FFF2-40B4-BE49-F238E27FC236}">
                    <a16:creationId xmlns:a16="http://schemas.microsoft.com/office/drawing/2014/main" id="{C4A334C8-84A6-B1E2-5488-9DB3126D95B4}"/>
                  </a:ext>
                </a:extLst>
              </p:cNvPr>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a:off x="2206406" y="2566701"/>
                <a:ext cx="1202574" cy="1280160"/>
              </a:xfrm>
              <a:prstGeom prst="ellipse">
                <a:avLst/>
              </a:prstGeom>
              <a:ln>
                <a:noFill/>
              </a:ln>
              <a:effectLst>
                <a:softEdge rad="112500"/>
              </a:effectLst>
            </p:spPr>
          </p:pic>
        </p:grpSp>
      </p:grpSp>
      <p:sp>
        <p:nvSpPr>
          <p:cNvPr id="13" name="TextBox 12">
            <a:extLst>
              <a:ext uri="{FF2B5EF4-FFF2-40B4-BE49-F238E27FC236}">
                <a16:creationId xmlns:a16="http://schemas.microsoft.com/office/drawing/2014/main" id="{CDE62866-E498-C375-B09D-EF1729A09D28}"/>
              </a:ext>
            </a:extLst>
          </p:cNvPr>
          <p:cNvSpPr txBox="1"/>
          <p:nvPr/>
        </p:nvSpPr>
        <p:spPr>
          <a:xfrm>
            <a:off x="-705192" y="6148748"/>
            <a:ext cx="6096000" cy="646331"/>
          </a:xfrm>
          <a:prstGeom prst="rect">
            <a:avLst/>
          </a:prstGeom>
          <a:noFill/>
        </p:spPr>
        <p:txBody>
          <a:bodyPr wrap="square">
            <a:spAutoFit/>
          </a:bodyPr>
          <a:lstStyle/>
          <a:p>
            <a:pPr algn="ctr"/>
            <a:r>
              <a:rPr lang="en-US" dirty="0">
                <a:solidFill>
                  <a:srgbClr val="5455A5"/>
                </a:solidFill>
                <a:latin typeface="Sarabun" pitchFamily="2" charset="-34"/>
                <a:cs typeface="Sarabun" pitchFamily="2" charset="-34"/>
              </a:rPr>
              <a:t>Don’t just understand security.</a:t>
            </a:r>
          </a:p>
          <a:p>
            <a:pPr algn="ctr"/>
            <a:r>
              <a:rPr lang="en-US" dirty="0">
                <a:solidFill>
                  <a:srgbClr val="5455A5"/>
                </a:solidFill>
                <a:latin typeface="Sarabun" pitchFamily="2" charset="-34"/>
                <a:cs typeface="Sarabun" pitchFamily="2" charset="-34"/>
              </a:rPr>
              <a:t>Build it in.</a:t>
            </a:r>
          </a:p>
        </p:txBody>
      </p:sp>
      <p:pic>
        <p:nvPicPr>
          <p:cNvPr id="1026" name="Picture 2" descr="Open Web Application Security Project - OWASP Logo PNG Vector (EPS) Free  Download">
            <a:extLst>
              <a:ext uri="{FF2B5EF4-FFF2-40B4-BE49-F238E27FC236}">
                <a16:creationId xmlns:a16="http://schemas.microsoft.com/office/drawing/2014/main" id="{7549E2DE-E733-BDD7-30EE-1B415F9B81A7}"/>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t="32740" b="32473"/>
          <a:stretch>
            <a:fillRect/>
          </a:stretch>
        </p:blipFill>
        <p:spPr bwMode="auto">
          <a:xfrm>
            <a:off x="5272886" y="5723022"/>
            <a:ext cx="2255827" cy="78475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0C5F84B6-D4B9-C62F-BCB1-665AC50889D8}"/>
              </a:ext>
            </a:extLst>
          </p:cNvPr>
          <p:cNvPicPr>
            <a:picLocks noChangeAspect="1"/>
          </p:cNvPicPr>
          <p:nvPr/>
        </p:nvPicPr>
        <p:blipFill>
          <a:blip r:embed="rId19"/>
          <a:stretch>
            <a:fillRect/>
          </a:stretch>
        </p:blipFill>
        <p:spPr>
          <a:xfrm>
            <a:off x="10247317" y="1589666"/>
            <a:ext cx="1747066" cy="2149131"/>
          </a:xfrm>
          <a:prstGeom prst="rect">
            <a:avLst/>
          </a:prstGeom>
        </p:spPr>
      </p:pic>
    </p:spTree>
    <p:extLst>
      <p:ext uri="{BB962C8B-B14F-4D97-AF65-F5344CB8AC3E}">
        <p14:creationId xmlns:p14="http://schemas.microsoft.com/office/powerpoint/2010/main" val="28455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9493D-73A2-BA2C-1D33-E84D2260E153}"/>
              </a:ext>
            </a:extLst>
          </p:cNvPr>
          <p:cNvSpPr>
            <a:spLocks noGrp="1"/>
          </p:cNvSpPr>
          <p:nvPr>
            <p:ph type="title"/>
          </p:nvPr>
        </p:nvSpPr>
        <p:spPr/>
        <p:txBody>
          <a:bodyPr/>
          <a:lstStyle/>
          <a:p>
            <a:r>
              <a:rPr lang="en-US" dirty="0"/>
              <a:t>The CRA</a:t>
            </a:r>
          </a:p>
        </p:txBody>
      </p:sp>
      <p:sp>
        <p:nvSpPr>
          <p:cNvPr id="3" name="Content Placeholder 2">
            <a:extLst>
              <a:ext uri="{FF2B5EF4-FFF2-40B4-BE49-F238E27FC236}">
                <a16:creationId xmlns:a16="http://schemas.microsoft.com/office/drawing/2014/main" id="{64E2AA57-1976-4FC3-A797-6997FD569976}"/>
              </a:ext>
            </a:extLst>
          </p:cNvPr>
          <p:cNvSpPr>
            <a:spLocks noGrp="1"/>
          </p:cNvSpPr>
          <p:nvPr>
            <p:ph idx="1"/>
          </p:nvPr>
        </p:nvSpPr>
        <p:spPr>
          <a:xfrm>
            <a:off x="838200" y="1825624"/>
            <a:ext cx="10515600" cy="4521387"/>
          </a:xfrm>
        </p:spPr>
        <p:txBody>
          <a:bodyPr>
            <a:noAutofit/>
          </a:bodyPr>
          <a:lstStyle/>
          <a:p>
            <a:r>
              <a:rPr lang="en-US" sz="2400" dirty="0"/>
              <a:t>European Legislation, the Cyber Resilience Act</a:t>
            </a:r>
          </a:p>
          <a:p>
            <a:r>
              <a:rPr lang="en-US" sz="2400" dirty="0"/>
              <a:t>REGULATION (EU) 2024/2847 OF THE EUROPEAN PARLIAMENT AND OF THE COUNCIL  (23 October 2024)*</a:t>
            </a:r>
            <a:endParaRPr lang="en-US" sz="2400" strike="sngStrike" dirty="0"/>
          </a:p>
          <a:p>
            <a:r>
              <a:rPr lang="en-US" sz="2400" dirty="0"/>
              <a:t>“Horizontal cybersecurity requirements for products with digital elements”</a:t>
            </a:r>
          </a:p>
          <a:p>
            <a:r>
              <a:rPr lang="en-US" sz="2400" dirty="0"/>
              <a:t>Big, complex law</a:t>
            </a:r>
          </a:p>
          <a:p>
            <a:pPr lvl="1"/>
            <a:r>
              <a:rPr lang="en-US" sz="2000" dirty="0"/>
              <a:t>123 pages in 71 articles, 8 annexes in the law</a:t>
            </a:r>
          </a:p>
          <a:p>
            <a:pPr lvl="1"/>
            <a:r>
              <a:rPr lang="en-US" sz="2000" dirty="0"/>
              <a:t>84 pages of official guidance</a:t>
            </a:r>
          </a:p>
          <a:p>
            <a:r>
              <a:rPr lang="en-US" sz="2400" dirty="0"/>
              <a:t>Disclaimer: </a:t>
            </a:r>
          </a:p>
          <a:p>
            <a:pPr lvl="1"/>
            <a:r>
              <a:rPr lang="en-US" sz="2000" dirty="0"/>
              <a:t>The CRA is a big, complex law; I’m not a lawyer.  You might need legal advice!</a:t>
            </a:r>
          </a:p>
          <a:p>
            <a:pPr lvl="1"/>
            <a:r>
              <a:rPr lang="en-US" sz="2000" dirty="0"/>
              <a:t>Almost everything in this presentation is paraphrased (for space reasons)</a:t>
            </a:r>
          </a:p>
        </p:txBody>
      </p:sp>
    </p:spTree>
    <p:extLst>
      <p:ext uri="{BB962C8B-B14F-4D97-AF65-F5344CB8AC3E}">
        <p14:creationId xmlns:p14="http://schemas.microsoft.com/office/powerpoint/2010/main" val="2070797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96C9D-B720-5399-17D4-BB758BE97376}"/>
              </a:ext>
            </a:extLst>
          </p:cNvPr>
          <p:cNvSpPr>
            <a:spLocks noGrp="1"/>
          </p:cNvSpPr>
          <p:nvPr>
            <p:ph type="title"/>
          </p:nvPr>
        </p:nvSpPr>
        <p:spPr/>
        <p:txBody>
          <a:bodyPr/>
          <a:lstStyle/>
          <a:p>
            <a:r>
              <a:rPr lang="en-US" dirty="0"/>
              <a:t>Haha, no</a:t>
            </a:r>
          </a:p>
        </p:txBody>
      </p:sp>
      <p:pic>
        <p:nvPicPr>
          <p:cNvPr id="9" name="Content Placeholder 8">
            <a:extLst>
              <a:ext uri="{FF2B5EF4-FFF2-40B4-BE49-F238E27FC236}">
                <a16:creationId xmlns:a16="http://schemas.microsoft.com/office/drawing/2014/main" id="{E61AB7CB-6BF3-08E4-AF43-DAB509388905}"/>
              </a:ext>
            </a:extLst>
          </p:cNvPr>
          <p:cNvPicPr>
            <a:picLocks noGrp="1" noChangeAspect="1"/>
          </p:cNvPicPr>
          <p:nvPr>
            <p:ph idx="1"/>
          </p:nvPr>
        </p:nvPicPr>
        <p:blipFill>
          <a:blip r:embed="rId3"/>
          <a:stretch>
            <a:fillRect/>
          </a:stretch>
        </p:blipFill>
        <p:spPr>
          <a:xfrm>
            <a:off x="-1" y="1690687"/>
            <a:ext cx="12194551" cy="4468065"/>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D23CC1C6-7FEE-F1A6-18FA-6D24E6D1D4E3}"/>
                  </a:ext>
                </a:extLst>
              </p14:cNvPr>
              <p14:cNvContentPartPr/>
              <p14:nvPr/>
            </p14:nvContentPartPr>
            <p14:xfrm>
              <a:off x="5173898" y="3924719"/>
              <a:ext cx="2251800" cy="523800"/>
            </p14:xfrm>
          </p:contentPart>
        </mc:Choice>
        <mc:Fallback xmlns="">
          <p:pic>
            <p:nvPicPr>
              <p:cNvPr id="10" name="Ink 9">
                <a:extLst>
                  <a:ext uri="{FF2B5EF4-FFF2-40B4-BE49-F238E27FC236}">
                    <a16:creationId xmlns:a16="http://schemas.microsoft.com/office/drawing/2014/main" id="{D23CC1C6-7FEE-F1A6-18FA-6D24E6D1D4E3}"/>
                  </a:ext>
                </a:extLst>
              </p:cNvPr>
              <p:cNvPicPr/>
              <p:nvPr/>
            </p:nvPicPr>
            <p:blipFill>
              <a:blip r:embed="rId5"/>
              <a:stretch>
                <a:fillRect/>
              </a:stretch>
            </p:blipFill>
            <p:spPr>
              <a:xfrm>
                <a:off x="5167778" y="3918599"/>
                <a:ext cx="2264040" cy="536040"/>
              </a:xfrm>
              <a:prstGeom prst="rect">
                <a:avLst/>
              </a:prstGeom>
            </p:spPr>
          </p:pic>
        </mc:Fallback>
      </mc:AlternateContent>
      <p:sp>
        <p:nvSpPr>
          <p:cNvPr id="11" name="Right Arrow 10">
            <a:extLst>
              <a:ext uri="{FF2B5EF4-FFF2-40B4-BE49-F238E27FC236}">
                <a16:creationId xmlns:a16="http://schemas.microsoft.com/office/drawing/2014/main" id="{4EB532FE-23FC-9B17-9169-2A0AC4C4B21B}"/>
              </a:ext>
            </a:extLst>
          </p:cNvPr>
          <p:cNvSpPr/>
          <p:nvPr/>
        </p:nvSpPr>
        <p:spPr>
          <a:xfrm rot="17095678">
            <a:off x="838200" y="2877671"/>
            <a:ext cx="587188" cy="551329"/>
          </a:xfrm>
          <a:prstGeom prst="rightArrow">
            <a:avLst>
              <a:gd name="adj1" fmla="val 25610"/>
              <a:gd name="adj2" fmla="val 37805"/>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Callout 11">
            <a:extLst>
              <a:ext uri="{FF2B5EF4-FFF2-40B4-BE49-F238E27FC236}">
                <a16:creationId xmlns:a16="http://schemas.microsoft.com/office/drawing/2014/main" id="{F8840104-AB4E-75BD-A2BE-788FEBC8B91F}"/>
              </a:ext>
            </a:extLst>
          </p:cNvPr>
          <p:cNvSpPr/>
          <p:nvPr/>
        </p:nvSpPr>
        <p:spPr>
          <a:xfrm>
            <a:off x="8043356" y="2186796"/>
            <a:ext cx="3358843" cy="1223682"/>
          </a:xfrm>
          <a:prstGeom prst="wedgeEllipseCallout">
            <a:avLst>
              <a:gd name="adj1" fmla="val -68475"/>
              <a:gd name="adj2" fmla="val 9436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actual date in the EU Journal is different</a:t>
            </a:r>
          </a:p>
          <a:p>
            <a:pPr algn="ctr"/>
            <a:r>
              <a:rPr lang="en-US" dirty="0"/>
              <a:t>( 10 December 2024)</a:t>
            </a:r>
          </a:p>
        </p:txBody>
      </p:sp>
    </p:spTree>
    <p:extLst>
      <p:ext uri="{BB962C8B-B14F-4D97-AF65-F5344CB8AC3E}">
        <p14:creationId xmlns:p14="http://schemas.microsoft.com/office/powerpoint/2010/main" val="1270998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438AD1-BF80-4C9F-8AE8-A8A22B5D647E}"/>
              </a:ext>
            </a:extLst>
          </p:cNvPr>
          <p:cNvSpPr>
            <a:spLocks noGrp="1"/>
          </p:cNvSpPr>
          <p:nvPr>
            <p:ph type="title"/>
          </p:nvPr>
        </p:nvSpPr>
        <p:spPr/>
        <p:txBody>
          <a:bodyPr/>
          <a:lstStyle/>
          <a:p>
            <a:r>
              <a:rPr lang="en-US" dirty="0"/>
              <a:t>What is the CRA?</a:t>
            </a:r>
          </a:p>
        </p:txBody>
      </p:sp>
      <p:sp>
        <p:nvSpPr>
          <p:cNvPr id="5" name="Text Placeholder 4">
            <a:extLst>
              <a:ext uri="{FF2B5EF4-FFF2-40B4-BE49-F238E27FC236}">
                <a16:creationId xmlns:a16="http://schemas.microsoft.com/office/drawing/2014/main" id="{6DE04A42-8954-7575-A1F7-6FAC6A5C8B39}"/>
              </a:ext>
            </a:extLst>
          </p:cNvPr>
          <p:cNvSpPr>
            <a:spLocks noGrp="1"/>
          </p:cNvSpPr>
          <p:nvPr>
            <p:ph type="body" idx="1"/>
          </p:nvPr>
        </p:nvSpPr>
        <p:spPr/>
        <p:txBody>
          <a:bodyPr/>
          <a:lstStyle/>
          <a:p>
            <a:r>
              <a:rPr lang="en-US" dirty="0"/>
              <a:t>The law in Europe as of 2024, not fully in effect yet.</a:t>
            </a:r>
          </a:p>
          <a:p>
            <a:endParaRPr lang="en-US" dirty="0"/>
          </a:p>
        </p:txBody>
      </p:sp>
    </p:spTree>
    <p:extLst>
      <p:ext uri="{BB962C8B-B14F-4D97-AF65-F5344CB8AC3E}">
        <p14:creationId xmlns:p14="http://schemas.microsoft.com/office/powerpoint/2010/main" val="3884595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1DB8B-A65B-3E30-81FE-3DA3358A63CE}"/>
              </a:ext>
            </a:extLst>
          </p:cNvPr>
          <p:cNvSpPr>
            <a:spLocks noGrp="1"/>
          </p:cNvSpPr>
          <p:nvPr>
            <p:ph type="title"/>
          </p:nvPr>
        </p:nvSpPr>
        <p:spPr/>
        <p:txBody>
          <a:bodyPr/>
          <a:lstStyle/>
          <a:p>
            <a:r>
              <a:rPr lang="en-US" dirty="0"/>
              <a:t>Applies to any “economic operator” who:</a:t>
            </a:r>
          </a:p>
        </p:txBody>
      </p:sp>
      <p:sp>
        <p:nvSpPr>
          <p:cNvPr id="3" name="Content Placeholder 2">
            <a:extLst>
              <a:ext uri="{FF2B5EF4-FFF2-40B4-BE49-F238E27FC236}">
                <a16:creationId xmlns:a16="http://schemas.microsoft.com/office/drawing/2014/main" id="{74867754-953D-0D7A-0BCA-11F1FB79970D}"/>
              </a:ext>
            </a:extLst>
          </p:cNvPr>
          <p:cNvSpPr>
            <a:spLocks noGrp="1"/>
          </p:cNvSpPr>
          <p:nvPr>
            <p:ph idx="1"/>
          </p:nvPr>
        </p:nvSpPr>
        <p:spPr/>
        <p:txBody>
          <a:bodyPr>
            <a:normAutofit/>
          </a:bodyPr>
          <a:lstStyle/>
          <a:p>
            <a:pPr lvl="0"/>
            <a:r>
              <a:rPr lang="en-US" b="1" dirty="0"/>
              <a:t>Manufactures</a:t>
            </a:r>
            <a:r>
              <a:rPr lang="en-US" dirty="0"/>
              <a:t> products with digital elements and places them on the EU market — including hardware with embedded software and standalone software products</a:t>
            </a:r>
          </a:p>
          <a:p>
            <a:pPr lvl="0"/>
            <a:r>
              <a:rPr lang="en-US" b="1" dirty="0"/>
              <a:t>Imports</a:t>
            </a:r>
            <a:r>
              <a:rPr lang="en-US" dirty="0"/>
              <a:t> products from non-EU manufacturers and places them on the EU market under their own name or trademark</a:t>
            </a:r>
          </a:p>
          <a:p>
            <a:pPr lvl="0"/>
            <a:r>
              <a:rPr lang="en-US" b="1" dirty="0"/>
              <a:t>Distributes</a:t>
            </a:r>
            <a:r>
              <a:rPr lang="en-US" dirty="0"/>
              <a:t> products on the EU market without altering them</a:t>
            </a:r>
          </a:p>
          <a:p>
            <a:pPr lvl="0"/>
            <a:r>
              <a:rPr lang="en-US" b="1" dirty="0"/>
              <a:t>Open-source stewards</a:t>
            </a:r>
            <a:r>
              <a:rPr lang="en-US" dirty="0"/>
              <a:t> who systematically provide free/open-source software intended for commercial use</a:t>
            </a:r>
          </a:p>
          <a:p>
            <a:pPr marL="0" indent="0">
              <a:buNone/>
            </a:pPr>
            <a:endParaRPr lang="en-US" dirty="0"/>
          </a:p>
        </p:txBody>
      </p:sp>
    </p:spTree>
    <p:extLst>
      <p:ext uri="{BB962C8B-B14F-4D97-AF65-F5344CB8AC3E}">
        <p14:creationId xmlns:p14="http://schemas.microsoft.com/office/powerpoint/2010/main" val="2441029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89F0D-3A74-39DD-72A4-8993CDD7B793}"/>
              </a:ext>
            </a:extLst>
          </p:cNvPr>
          <p:cNvSpPr>
            <a:spLocks noGrp="1"/>
          </p:cNvSpPr>
          <p:nvPr>
            <p:ph type="title"/>
          </p:nvPr>
        </p:nvSpPr>
        <p:spPr/>
        <p:txBody>
          <a:bodyPr/>
          <a:lstStyle/>
          <a:p>
            <a:r>
              <a:rPr lang="en-US" dirty="0"/>
              <a:t>“Products with digital elements”</a:t>
            </a:r>
          </a:p>
        </p:txBody>
      </p:sp>
      <p:sp>
        <p:nvSpPr>
          <p:cNvPr id="3" name="Content Placeholder 2">
            <a:extLst>
              <a:ext uri="{FF2B5EF4-FFF2-40B4-BE49-F238E27FC236}">
                <a16:creationId xmlns:a16="http://schemas.microsoft.com/office/drawing/2014/main" id="{5B0AC435-76F6-8FA0-12AB-EECC98A7D95C}"/>
              </a:ext>
            </a:extLst>
          </p:cNvPr>
          <p:cNvSpPr>
            <a:spLocks noGrp="1"/>
          </p:cNvSpPr>
          <p:nvPr>
            <p:ph idx="1"/>
          </p:nvPr>
        </p:nvSpPr>
        <p:spPr>
          <a:xfrm>
            <a:off x="838200" y="1825624"/>
            <a:ext cx="10706100" cy="4959639"/>
          </a:xfrm>
        </p:spPr>
        <p:txBody>
          <a:bodyPr>
            <a:normAutofit fontScale="92500" lnSpcReduction="20000"/>
          </a:bodyPr>
          <a:lstStyle/>
          <a:p>
            <a:r>
              <a:rPr lang="en-US" dirty="0"/>
              <a:t>Any technology product and its remote data processing solution, that has a </a:t>
            </a:r>
            <a:r>
              <a:rPr lang="en-US" i="1" dirty="0"/>
              <a:t>direct or indirect data connection</a:t>
            </a:r>
            <a:r>
              <a:rPr lang="en-US" dirty="0"/>
              <a:t> to a device or network:</a:t>
            </a:r>
          </a:p>
          <a:p>
            <a:pPr lvl="1"/>
            <a:r>
              <a:rPr lang="en-US" dirty="0"/>
              <a:t>Consumer IoT devices (smart home, wearables, routers)</a:t>
            </a:r>
          </a:p>
          <a:p>
            <a:pPr lvl="1"/>
            <a:r>
              <a:rPr lang="en-US" dirty="0"/>
              <a:t>Industrial hardware with network connectivity</a:t>
            </a:r>
          </a:p>
          <a:p>
            <a:pPr lvl="1"/>
            <a:r>
              <a:rPr lang="en-US" dirty="0"/>
              <a:t>Standalone software applications (desktop, mobile, server)</a:t>
            </a:r>
          </a:p>
          <a:p>
            <a:pPr lvl="1"/>
            <a:r>
              <a:rPr lang="en-US" dirty="0"/>
              <a:t>Apps distributed through app stores for mobile phones and smart TVs</a:t>
            </a:r>
          </a:p>
          <a:p>
            <a:pPr lvl="1"/>
            <a:r>
              <a:rPr lang="en-US" dirty="0"/>
              <a:t>Operating systems and hypervisors</a:t>
            </a:r>
          </a:p>
          <a:p>
            <a:pPr lvl="1"/>
            <a:r>
              <a:rPr lang="en-US" dirty="0"/>
              <a:t>Software components and libraries placed on the market</a:t>
            </a:r>
          </a:p>
          <a:p>
            <a:pPr lvl="1"/>
            <a:r>
              <a:rPr lang="en-US" dirty="0"/>
              <a:t>Cloud-connected devices where the manufacturer controls the backend</a:t>
            </a:r>
          </a:p>
          <a:p>
            <a:r>
              <a:rPr lang="en-US" dirty="0"/>
              <a:t>Not “a product with digital elements”:</a:t>
            </a:r>
          </a:p>
          <a:p>
            <a:pPr lvl="1"/>
            <a:r>
              <a:rPr lang="en-US" dirty="0"/>
              <a:t>A website (by itself)</a:t>
            </a:r>
          </a:p>
          <a:p>
            <a:pPr lvl="1"/>
            <a:r>
              <a:rPr lang="en-US" dirty="0"/>
              <a:t>Medical devices (regulated separately)</a:t>
            </a:r>
          </a:p>
          <a:p>
            <a:pPr lvl="1"/>
            <a:r>
              <a:rPr lang="en-US" dirty="0"/>
              <a:t>Open source (“it’s complicated”)</a:t>
            </a:r>
          </a:p>
          <a:p>
            <a:pPr lvl="1"/>
            <a:r>
              <a:rPr lang="en-US" dirty="0"/>
              <a:t>Not “placed on the market”</a:t>
            </a:r>
          </a:p>
          <a:p>
            <a:pPr lvl="1"/>
            <a:endParaRPr lang="en-US" dirty="0"/>
          </a:p>
        </p:txBody>
      </p:sp>
    </p:spTree>
    <p:extLst>
      <p:ext uri="{BB962C8B-B14F-4D97-AF65-F5344CB8AC3E}">
        <p14:creationId xmlns:p14="http://schemas.microsoft.com/office/powerpoint/2010/main" val="4132826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CFD2A-8900-33EB-2CD0-6E8996EFFE3C}"/>
              </a:ext>
            </a:extLst>
          </p:cNvPr>
          <p:cNvSpPr>
            <a:spLocks noGrp="1"/>
          </p:cNvSpPr>
          <p:nvPr>
            <p:ph type="title"/>
          </p:nvPr>
        </p:nvSpPr>
        <p:spPr/>
        <p:txBody>
          <a:bodyPr/>
          <a:lstStyle/>
          <a:p>
            <a:r>
              <a:rPr lang="en-US" dirty="0"/>
              <a:t>Product classes</a:t>
            </a:r>
          </a:p>
        </p:txBody>
      </p:sp>
      <p:sp>
        <p:nvSpPr>
          <p:cNvPr id="3" name="Content Placeholder 2">
            <a:extLst>
              <a:ext uri="{FF2B5EF4-FFF2-40B4-BE49-F238E27FC236}">
                <a16:creationId xmlns:a16="http://schemas.microsoft.com/office/drawing/2014/main" id="{7A347802-E17B-6A01-F8C9-BCDFD5712CE6}"/>
              </a:ext>
            </a:extLst>
          </p:cNvPr>
          <p:cNvSpPr>
            <a:spLocks noGrp="1"/>
          </p:cNvSpPr>
          <p:nvPr>
            <p:ph idx="1"/>
          </p:nvPr>
        </p:nvSpPr>
        <p:spPr/>
        <p:txBody>
          <a:bodyPr>
            <a:noAutofit/>
          </a:bodyPr>
          <a:lstStyle/>
          <a:p>
            <a:pPr lvl="0"/>
            <a:r>
              <a:rPr lang="en-US" sz="2400" b="1" dirty="0"/>
              <a:t>Default: </a:t>
            </a:r>
            <a:r>
              <a:rPr lang="en-US" sz="2400" dirty="0"/>
              <a:t>all in-scope products not listed in Annex III or IV. </a:t>
            </a:r>
          </a:p>
          <a:p>
            <a:pPr lvl="0"/>
            <a:r>
              <a:rPr lang="en-US" sz="2400" b="1" dirty="0"/>
              <a:t>Important — Class I</a:t>
            </a:r>
            <a:r>
              <a:rPr lang="en-US" sz="2400" dirty="0"/>
              <a:t> (Annex III, Class I) — products posing a significant cybersecurity risk, such as identity management software, browsers, password managers, and general-purpose operating systems.</a:t>
            </a:r>
          </a:p>
          <a:p>
            <a:pPr lvl="0"/>
            <a:r>
              <a:rPr lang="en-US" sz="2400" b="1" dirty="0"/>
              <a:t>Important — Class II</a:t>
            </a:r>
            <a:r>
              <a:rPr lang="en-US" sz="2400" dirty="0"/>
              <a:t> (Annex III, Class II) — higher-risk products including hypervisors, TPMs, industrial automation software, and smart meter gateways.</a:t>
            </a:r>
          </a:p>
          <a:p>
            <a:pPr lvl="0"/>
            <a:r>
              <a:rPr lang="en-US" sz="2400" b="1" dirty="0"/>
              <a:t>Critical</a:t>
            </a:r>
            <a:r>
              <a:rPr lang="en-US" sz="2400" dirty="0"/>
              <a:t> (Annex IV) — the highest-risk products, including hardware security modules (HSMs), smart cards, and hardware devices with security boxes.</a:t>
            </a:r>
          </a:p>
        </p:txBody>
      </p:sp>
    </p:spTree>
    <p:extLst>
      <p:ext uri="{BB962C8B-B14F-4D97-AF65-F5344CB8AC3E}">
        <p14:creationId xmlns:p14="http://schemas.microsoft.com/office/powerpoint/2010/main" val="2835163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3232-8316-C6E0-1971-66C8FB0360CA}"/>
              </a:ext>
            </a:extLst>
          </p:cNvPr>
          <p:cNvSpPr>
            <a:spLocks noGrp="1"/>
          </p:cNvSpPr>
          <p:nvPr>
            <p:ph type="title"/>
          </p:nvPr>
        </p:nvSpPr>
        <p:spPr/>
        <p:txBody>
          <a:bodyPr/>
          <a:lstStyle/>
          <a:p>
            <a:r>
              <a:rPr lang="en-US" dirty="0"/>
              <a:t>Fines up to 2.5% of global revenue</a:t>
            </a:r>
          </a:p>
        </p:txBody>
      </p:sp>
      <p:sp>
        <p:nvSpPr>
          <p:cNvPr id="3" name="Content Placeholder 2">
            <a:extLst>
              <a:ext uri="{FF2B5EF4-FFF2-40B4-BE49-F238E27FC236}">
                <a16:creationId xmlns:a16="http://schemas.microsoft.com/office/drawing/2014/main" id="{B71B02DC-0F3B-1DD1-80EC-DB4AC1DA75FB}"/>
              </a:ext>
            </a:extLst>
          </p:cNvPr>
          <p:cNvSpPr>
            <a:spLocks noGrp="1"/>
          </p:cNvSpPr>
          <p:nvPr>
            <p:ph idx="1"/>
          </p:nvPr>
        </p:nvSpPr>
        <p:spPr/>
        <p:txBody>
          <a:bodyPr/>
          <a:lstStyle/>
          <a:p>
            <a:r>
              <a:rPr lang="en-US" dirty="0"/>
              <a:t>“Failing to meet essential cybersecurity requirements”</a:t>
            </a:r>
          </a:p>
          <a:p>
            <a:r>
              <a:rPr lang="en-US" dirty="0"/>
              <a:t>“Violations relating to conformity assessment, technical documentation...”</a:t>
            </a:r>
          </a:p>
          <a:p>
            <a:r>
              <a:rPr lang="en-US" dirty="0"/>
              <a:t>Not reporting actively exploited vulns (2%) </a:t>
            </a:r>
          </a:p>
        </p:txBody>
      </p:sp>
    </p:spTree>
    <p:extLst>
      <p:ext uri="{BB962C8B-B14F-4D97-AF65-F5344CB8AC3E}">
        <p14:creationId xmlns:p14="http://schemas.microsoft.com/office/powerpoint/2010/main" val="2734825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0B2C4-A689-5B9E-114A-67527C52CD28}"/>
              </a:ext>
            </a:extLst>
          </p:cNvPr>
          <p:cNvSpPr>
            <a:spLocks noGrp="1"/>
          </p:cNvSpPr>
          <p:nvPr>
            <p:ph type="title"/>
          </p:nvPr>
        </p:nvSpPr>
        <p:spPr/>
        <p:txBody>
          <a:bodyPr/>
          <a:lstStyle/>
          <a:p>
            <a:r>
              <a:rPr lang="en-US" dirty="0"/>
              <a:t>In partial effect now! </a:t>
            </a:r>
          </a:p>
        </p:txBody>
      </p:sp>
      <p:sp>
        <p:nvSpPr>
          <p:cNvPr id="3" name="Content Placeholder 2">
            <a:extLst>
              <a:ext uri="{FF2B5EF4-FFF2-40B4-BE49-F238E27FC236}">
                <a16:creationId xmlns:a16="http://schemas.microsoft.com/office/drawing/2014/main" id="{17E049FC-DBA1-C866-DE7C-2076829371A1}"/>
              </a:ext>
            </a:extLst>
          </p:cNvPr>
          <p:cNvSpPr>
            <a:spLocks noGrp="1"/>
          </p:cNvSpPr>
          <p:nvPr>
            <p:ph idx="1"/>
          </p:nvPr>
        </p:nvSpPr>
        <p:spPr>
          <a:xfrm>
            <a:off x="838199" y="1825625"/>
            <a:ext cx="11183471" cy="4351338"/>
          </a:xfrm>
        </p:spPr>
        <p:txBody>
          <a:bodyPr/>
          <a:lstStyle/>
          <a:p>
            <a:r>
              <a:rPr lang="en-US" dirty="0"/>
              <a:t>June 11, 2026 “notification of conformity assessment bodies”</a:t>
            </a:r>
          </a:p>
          <a:p>
            <a:r>
              <a:rPr lang="en-US" dirty="0"/>
              <a:t>Sept 11, 2026 “reporting obligations”</a:t>
            </a:r>
          </a:p>
          <a:p>
            <a:r>
              <a:rPr lang="en-US" dirty="0"/>
              <a:t>Dec 11, 2027 “fully applicable”</a:t>
            </a:r>
          </a:p>
          <a:p>
            <a:r>
              <a:rPr lang="en-US" dirty="0"/>
              <a:t>Other laws, like NIS2 may apply to cybersecurity. (Different dates.)</a:t>
            </a:r>
          </a:p>
        </p:txBody>
      </p:sp>
    </p:spTree>
    <p:extLst>
      <p:ext uri="{BB962C8B-B14F-4D97-AF65-F5344CB8AC3E}">
        <p14:creationId xmlns:p14="http://schemas.microsoft.com/office/powerpoint/2010/main" val="88631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AF415-327D-A5DE-4BDF-72B003B7B9A6}"/>
              </a:ext>
            </a:extLst>
          </p:cNvPr>
          <p:cNvSpPr>
            <a:spLocks noGrp="1"/>
          </p:cNvSpPr>
          <p:nvPr>
            <p:ph type="title"/>
          </p:nvPr>
        </p:nvSpPr>
        <p:spPr/>
        <p:txBody>
          <a:bodyPr/>
          <a:lstStyle/>
          <a:p>
            <a:r>
              <a:rPr lang="en-US" dirty="0"/>
              <a:t>Many terms don’t mean what you expect </a:t>
            </a:r>
          </a:p>
        </p:txBody>
      </p:sp>
      <p:sp>
        <p:nvSpPr>
          <p:cNvPr id="3" name="Content Placeholder 2">
            <a:extLst>
              <a:ext uri="{FF2B5EF4-FFF2-40B4-BE49-F238E27FC236}">
                <a16:creationId xmlns:a16="http://schemas.microsoft.com/office/drawing/2014/main" id="{22C5AE96-8302-7BEE-CD32-1DD710F67B4E}"/>
              </a:ext>
            </a:extLst>
          </p:cNvPr>
          <p:cNvSpPr>
            <a:spLocks noGrp="1"/>
          </p:cNvSpPr>
          <p:nvPr>
            <p:ph idx="1"/>
          </p:nvPr>
        </p:nvSpPr>
        <p:spPr>
          <a:xfrm>
            <a:off x="838199" y="1825625"/>
            <a:ext cx="11089341" cy="4351338"/>
          </a:xfrm>
        </p:spPr>
        <p:txBody>
          <a:bodyPr>
            <a:normAutofit/>
          </a:bodyPr>
          <a:lstStyle/>
          <a:p>
            <a:r>
              <a:rPr lang="en-US" dirty="0"/>
              <a:t>Specific requirements triggered by a “substantial modification”</a:t>
            </a:r>
          </a:p>
          <a:p>
            <a:pPr lvl="1"/>
            <a:r>
              <a:rPr lang="en-US" dirty="0"/>
              <a:t>“a change alters the level of cybersecurity risk, and where such altered or additional risk has not been considered by the manufacturer in its risk assessment” (Guidance, 104)</a:t>
            </a:r>
          </a:p>
          <a:p>
            <a:pPr lvl="1"/>
            <a:r>
              <a:rPr lang="en-US" dirty="0"/>
              <a:t>“</a:t>
            </a:r>
            <a:r>
              <a:rPr lang="en-US" b="1" dirty="0"/>
              <a:t>even limited or seemingly minor new functionalities</a:t>
            </a:r>
            <a:r>
              <a:rPr lang="en-US" dirty="0"/>
              <a:t> may introduce significant cybersecurity risks that impact compliance with the essential requirements [of the CRA]. The assessment of substantial modification should therefore not be based on the scale or complexity of the change” (Guidance, 107, </a:t>
            </a:r>
            <a:r>
              <a:rPr lang="en-US" dirty="0" err="1"/>
              <a:t>emph</a:t>
            </a:r>
            <a:r>
              <a:rPr lang="en-US" dirty="0"/>
              <a:t> added)</a:t>
            </a:r>
          </a:p>
          <a:p>
            <a:endParaRPr lang="en-US" dirty="0"/>
          </a:p>
        </p:txBody>
      </p:sp>
    </p:spTree>
    <p:extLst>
      <p:ext uri="{BB962C8B-B14F-4D97-AF65-F5344CB8AC3E}">
        <p14:creationId xmlns:p14="http://schemas.microsoft.com/office/powerpoint/2010/main" val="3047318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6A2D7-95F9-CF20-5ABF-1C1395A6B4D2}"/>
              </a:ext>
            </a:extLst>
          </p:cNvPr>
          <p:cNvSpPr>
            <a:spLocks noGrp="1"/>
          </p:cNvSpPr>
          <p:nvPr>
            <p:ph type="title"/>
          </p:nvPr>
        </p:nvSpPr>
        <p:spPr/>
        <p:txBody>
          <a:bodyPr/>
          <a:lstStyle/>
          <a:p>
            <a:r>
              <a:rPr lang="en-US" dirty="0"/>
              <a:t>Terms don’t mean what you expect (2)</a:t>
            </a:r>
          </a:p>
        </p:txBody>
      </p:sp>
      <p:sp>
        <p:nvSpPr>
          <p:cNvPr id="3" name="Content Placeholder 2">
            <a:extLst>
              <a:ext uri="{FF2B5EF4-FFF2-40B4-BE49-F238E27FC236}">
                <a16:creationId xmlns:a16="http://schemas.microsoft.com/office/drawing/2014/main" id="{F66FB44B-CB64-ABF2-BD34-4C05A8D3E6A4}"/>
              </a:ext>
            </a:extLst>
          </p:cNvPr>
          <p:cNvSpPr>
            <a:spLocks noGrp="1"/>
          </p:cNvSpPr>
          <p:nvPr>
            <p:ph idx="1"/>
          </p:nvPr>
        </p:nvSpPr>
        <p:spPr/>
        <p:txBody>
          <a:bodyPr>
            <a:normAutofit fontScale="92500" lnSpcReduction="10000"/>
          </a:bodyPr>
          <a:lstStyle/>
          <a:p>
            <a:r>
              <a:rPr lang="en-US" dirty="0"/>
              <a:t>“Risk management”</a:t>
            </a:r>
          </a:p>
          <a:p>
            <a:pPr lvl="1"/>
            <a:r>
              <a:rPr lang="en-US" dirty="0"/>
              <a:t>“In </a:t>
            </a:r>
            <a:r>
              <a:rPr lang="en-US" dirty="0" err="1"/>
              <a:t>organisational</a:t>
            </a:r>
            <a:r>
              <a:rPr lang="en-US" dirty="0"/>
              <a:t> risk management, risks are commonly evaluated against acceptance criteria derived from the </a:t>
            </a:r>
            <a:r>
              <a:rPr lang="en-US" dirty="0" err="1"/>
              <a:t>organisation’s</a:t>
            </a:r>
            <a:r>
              <a:rPr lang="en-US" dirty="0"/>
              <a:t> internal objectives or risk appetite.</a:t>
            </a:r>
            <a:r>
              <a:rPr lang="en-US" b="1" dirty="0"/>
              <a:t> By contrast, under the CRA</a:t>
            </a:r>
            <a:r>
              <a:rPr lang="en-US" dirty="0"/>
              <a:t>, residual cybersecurity risk should be assessed ... ensures an appropriate level of cybersecurity based on the risks [to users]”</a:t>
            </a:r>
          </a:p>
          <a:p>
            <a:pPr lvl="1"/>
            <a:r>
              <a:rPr lang="en-US" dirty="0"/>
              <a:t>“the manufacturer’s internal risk tolerance, commercial strategy or </a:t>
            </a:r>
            <a:r>
              <a:rPr lang="en-US" b="1" dirty="0"/>
              <a:t>mere cost considerations</a:t>
            </a:r>
            <a:r>
              <a:rPr lang="en-US" dirty="0"/>
              <a:t> are not relevant in determining whether risks have been addressed...”</a:t>
            </a:r>
          </a:p>
          <a:p>
            <a:pPr lvl="1"/>
            <a:r>
              <a:rPr lang="en-US" dirty="0"/>
              <a:t>“The CRA does not provide for the transfer of cybersecurity risk or responsibility to users or third parties to compensate for </a:t>
            </a:r>
            <a:r>
              <a:rPr lang="en-US" b="1" dirty="0"/>
              <a:t>shortcomings</a:t>
            </a:r>
            <a:r>
              <a:rPr lang="en-US" dirty="0"/>
              <a:t> in product design...”</a:t>
            </a:r>
          </a:p>
          <a:p>
            <a:pPr lvl="1"/>
            <a:r>
              <a:rPr lang="en-US" dirty="0"/>
              <a:t>(Guidance 157-161)</a:t>
            </a:r>
          </a:p>
        </p:txBody>
      </p:sp>
    </p:spTree>
    <p:extLst>
      <p:ext uri="{BB962C8B-B14F-4D97-AF65-F5344CB8AC3E}">
        <p14:creationId xmlns:p14="http://schemas.microsoft.com/office/powerpoint/2010/main" val="3542786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870EB-994E-8CD1-FF39-5C6F8614A468}"/>
              </a:ext>
            </a:extLst>
          </p:cNvPr>
          <p:cNvSpPr>
            <a:spLocks noGrp="1"/>
          </p:cNvSpPr>
          <p:nvPr>
            <p:ph type="title"/>
          </p:nvPr>
        </p:nvSpPr>
        <p:spPr/>
        <p:txBody>
          <a:bodyPr/>
          <a:lstStyle/>
          <a:p>
            <a:r>
              <a:rPr lang="en-US" dirty="0"/>
              <a:t>Is open source impacted?</a:t>
            </a:r>
          </a:p>
        </p:txBody>
      </p:sp>
      <p:pic>
        <p:nvPicPr>
          <p:cNvPr id="5" name="Picture 4">
            <a:extLst>
              <a:ext uri="{FF2B5EF4-FFF2-40B4-BE49-F238E27FC236}">
                <a16:creationId xmlns:a16="http://schemas.microsoft.com/office/drawing/2014/main" id="{55EF3296-58DF-3291-DB67-4D87E5F86D54}"/>
              </a:ext>
            </a:extLst>
          </p:cNvPr>
          <p:cNvPicPr>
            <a:picLocks noChangeAspect="1"/>
          </p:cNvPicPr>
          <p:nvPr/>
        </p:nvPicPr>
        <p:blipFill>
          <a:blip r:embed="rId2"/>
          <a:stretch>
            <a:fillRect/>
          </a:stretch>
        </p:blipFill>
        <p:spPr>
          <a:xfrm>
            <a:off x="542059" y="1969654"/>
            <a:ext cx="7772400" cy="4754651"/>
          </a:xfrm>
          <a:prstGeom prst="rect">
            <a:avLst/>
          </a:prstGeom>
        </p:spPr>
      </p:pic>
      <p:sp>
        <p:nvSpPr>
          <p:cNvPr id="6" name="Right Brace 5">
            <a:extLst>
              <a:ext uri="{FF2B5EF4-FFF2-40B4-BE49-F238E27FC236}">
                <a16:creationId xmlns:a16="http://schemas.microsoft.com/office/drawing/2014/main" id="{3DD581BB-8B33-77E0-FB7E-5870CE842985}"/>
              </a:ext>
            </a:extLst>
          </p:cNvPr>
          <p:cNvSpPr/>
          <p:nvPr/>
        </p:nvSpPr>
        <p:spPr>
          <a:xfrm>
            <a:off x="8510154" y="1995055"/>
            <a:ext cx="654627" cy="462395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3C9BC1-A810-CB44-CE96-0520010885B9}"/>
              </a:ext>
            </a:extLst>
          </p:cNvPr>
          <p:cNvSpPr txBox="1"/>
          <p:nvPr/>
        </p:nvSpPr>
        <p:spPr>
          <a:xfrm>
            <a:off x="9268690" y="3429000"/>
            <a:ext cx="2381251" cy="1754326"/>
          </a:xfrm>
          <a:prstGeom prst="rect">
            <a:avLst/>
          </a:prstGeom>
          <a:noFill/>
        </p:spPr>
        <p:txBody>
          <a:bodyPr wrap="square" rtlCol="0">
            <a:spAutoFit/>
          </a:bodyPr>
          <a:lstStyle/>
          <a:p>
            <a:r>
              <a:rPr lang="en-US" dirty="0">
                <a:latin typeface="Sarabun" pitchFamily="2" charset="-34"/>
                <a:cs typeface="Sarabun" pitchFamily="2" charset="-34"/>
              </a:rPr>
              <a:t>The CRA guidance has 15 pages on that.</a:t>
            </a:r>
          </a:p>
          <a:p>
            <a:endParaRPr lang="en-US" dirty="0">
              <a:latin typeface="Sarabun" pitchFamily="2" charset="-34"/>
              <a:cs typeface="Sarabun" pitchFamily="2" charset="-34"/>
            </a:endParaRPr>
          </a:p>
          <a:p>
            <a:r>
              <a:rPr lang="en-US" dirty="0">
                <a:latin typeface="Sarabun" pitchFamily="2" charset="-34"/>
                <a:cs typeface="Sarabun" pitchFamily="2" charset="-34"/>
              </a:rPr>
              <a:t>With a flowchart.</a:t>
            </a:r>
          </a:p>
          <a:p>
            <a:endParaRPr lang="en-US" dirty="0"/>
          </a:p>
          <a:p>
            <a:r>
              <a:rPr lang="en-US" dirty="0"/>
              <a:t> </a:t>
            </a:r>
          </a:p>
        </p:txBody>
      </p:sp>
      <p:pic>
        <p:nvPicPr>
          <p:cNvPr id="9" name="Picture 8">
            <a:extLst>
              <a:ext uri="{FF2B5EF4-FFF2-40B4-BE49-F238E27FC236}">
                <a16:creationId xmlns:a16="http://schemas.microsoft.com/office/drawing/2014/main" id="{B6DB2A13-ABDD-D02B-F419-C02ADF1F0ACA}"/>
              </a:ext>
            </a:extLst>
          </p:cNvPr>
          <p:cNvPicPr>
            <a:picLocks noChangeAspect="1"/>
          </p:cNvPicPr>
          <p:nvPr/>
        </p:nvPicPr>
        <p:blipFill>
          <a:blip r:embed="rId3"/>
          <a:stretch>
            <a:fillRect/>
          </a:stretch>
        </p:blipFill>
        <p:spPr>
          <a:xfrm>
            <a:off x="9804579" y="4716030"/>
            <a:ext cx="1493043" cy="1776845"/>
          </a:xfrm>
          <a:prstGeom prst="rect">
            <a:avLst/>
          </a:prstGeom>
        </p:spPr>
      </p:pic>
    </p:spTree>
    <p:extLst>
      <p:ext uri="{BB962C8B-B14F-4D97-AF65-F5344CB8AC3E}">
        <p14:creationId xmlns:p14="http://schemas.microsoft.com/office/powerpoint/2010/main" val="3673807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F377-DDB7-67C5-B5EC-FE7B611E9B9F}"/>
              </a:ext>
            </a:extLst>
          </p:cNvPr>
          <p:cNvSpPr>
            <a:spLocks noGrp="1"/>
          </p:cNvSpPr>
          <p:nvPr>
            <p:ph type="title"/>
          </p:nvPr>
        </p:nvSpPr>
        <p:spPr>
          <a:xfrm>
            <a:off x="838200" y="365125"/>
            <a:ext cx="10515600" cy="1325563"/>
          </a:xfrm>
        </p:spPr>
        <p:txBody>
          <a:bodyPr/>
          <a:lstStyle/>
          <a:p>
            <a:r>
              <a:rPr lang="en-US" dirty="0"/>
              <a:t>Impacted open source gets “Stewards” </a:t>
            </a:r>
          </a:p>
        </p:txBody>
      </p:sp>
      <p:sp>
        <p:nvSpPr>
          <p:cNvPr id="7" name="Content Placeholder 6">
            <a:extLst>
              <a:ext uri="{FF2B5EF4-FFF2-40B4-BE49-F238E27FC236}">
                <a16:creationId xmlns:a16="http://schemas.microsoft.com/office/drawing/2014/main" id="{7D026447-AC1C-B1B8-1C10-79512E294F12}"/>
              </a:ext>
            </a:extLst>
          </p:cNvPr>
          <p:cNvSpPr>
            <a:spLocks noGrp="1"/>
          </p:cNvSpPr>
          <p:nvPr>
            <p:ph idx="1"/>
          </p:nvPr>
        </p:nvSpPr>
        <p:spPr/>
        <p:txBody>
          <a:bodyPr/>
          <a:lstStyle/>
          <a:p>
            <a:r>
              <a:rPr lang="en-US" dirty="0"/>
              <a:t>New type of legal actor to help with administrative overhead</a:t>
            </a:r>
          </a:p>
          <a:p>
            <a:r>
              <a:rPr lang="en-US" dirty="0"/>
              <a:t>Eg, RedHat, “EU Cyber Resilience Act Stewardship Guidelines for Red Hat Supported Open Source Projects”</a:t>
            </a:r>
          </a:p>
          <a:p>
            <a:pPr lvl="1"/>
            <a:r>
              <a:rPr lang="en-US" dirty="0"/>
              <a:t>18 pages as a PDF</a:t>
            </a:r>
          </a:p>
          <a:p>
            <a:pPr lvl="1"/>
            <a:r>
              <a:rPr lang="en-US" dirty="0"/>
              <a:t>25 minute read</a:t>
            </a:r>
          </a:p>
        </p:txBody>
      </p:sp>
      <p:pic>
        <p:nvPicPr>
          <p:cNvPr id="10" name="Picture 9">
            <a:extLst>
              <a:ext uri="{FF2B5EF4-FFF2-40B4-BE49-F238E27FC236}">
                <a16:creationId xmlns:a16="http://schemas.microsoft.com/office/drawing/2014/main" id="{0BE62711-49F7-A08C-D4B9-46CF3EBD81E9}"/>
              </a:ext>
            </a:extLst>
          </p:cNvPr>
          <p:cNvPicPr>
            <a:picLocks noChangeAspect="1"/>
          </p:cNvPicPr>
          <p:nvPr/>
        </p:nvPicPr>
        <p:blipFill>
          <a:blip r:embed="rId3"/>
          <a:stretch>
            <a:fillRect/>
          </a:stretch>
        </p:blipFill>
        <p:spPr>
          <a:xfrm>
            <a:off x="838199" y="4326710"/>
            <a:ext cx="10782479" cy="1670678"/>
          </a:xfrm>
          <a:prstGeom prst="rect">
            <a:avLst/>
          </a:prstGeom>
        </p:spPr>
      </p:pic>
    </p:spTree>
    <p:extLst>
      <p:ext uri="{BB962C8B-B14F-4D97-AF65-F5344CB8AC3E}">
        <p14:creationId xmlns:p14="http://schemas.microsoft.com/office/powerpoint/2010/main" val="992459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2E452-9197-C873-CD7D-AB333E032B53}"/>
              </a:ext>
            </a:extLst>
          </p:cNvPr>
          <p:cNvSpPr>
            <a:spLocks noGrp="1"/>
          </p:cNvSpPr>
          <p:nvPr>
            <p:ph type="title"/>
          </p:nvPr>
        </p:nvSpPr>
        <p:spPr/>
        <p:txBody>
          <a:bodyPr/>
          <a:lstStyle/>
          <a:p>
            <a:r>
              <a:rPr lang="en-US" dirty="0"/>
              <a:t>What does the CRA require?</a:t>
            </a:r>
          </a:p>
        </p:txBody>
      </p:sp>
      <p:sp>
        <p:nvSpPr>
          <p:cNvPr id="3" name="Text Placeholder 2">
            <a:extLst>
              <a:ext uri="{FF2B5EF4-FFF2-40B4-BE49-F238E27FC236}">
                <a16:creationId xmlns:a16="http://schemas.microsoft.com/office/drawing/2014/main" id="{10547BD5-5B08-E86F-5975-D31F344DC96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95458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E1BCD57-15CC-88FC-B556-C9A2C8939C53}"/>
              </a:ext>
            </a:extLst>
          </p:cNvPr>
          <p:cNvSpPr/>
          <p:nvPr/>
        </p:nvSpPr>
        <p:spPr>
          <a:xfrm>
            <a:off x="5177118" y="6279776"/>
            <a:ext cx="1748117" cy="57822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itle 3">
            <a:extLst>
              <a:ext uri="{FF2B5EF4-FFF2-40B4-BE49-F238E27FC236}">
                <a16:creationId xmlns:a16="http://schemas.microsoft.com/office/drawing/2014/main" id="{34CA1A1D-67F2-E454-517C-824AF698F423}"/>
              </a:ext>
            </a:extLst>
          </p:cNvPr>
          <p:cNvSpPr>
            <a:spLocks noGrp="1"/>
          </p:cNvSpPr>
          <p:nvPr>
            <p:ph type="title"/>
          </p:nvPr>
        </p:nvSpPr>
        <p:spPr/>
        <p:txBody>
          <a:bodyPr/>
          <a:lstStyle/>
          <a:p>
            <a:r>
              <a:rPr lang="en-US" dirty="0"/>
              <a:t>The CRA has lots of requirements!</a:t>
            </a:r>
          </a:p>
        </p:txBody>
      </p:sp>
      <p:sp>
        <p:nvSpPr>
          <p:cNvPr id="5" name="Content Placeholder 4">
            <a:extLst>
              <a:ext uri="{FF2B5EF4-FFF2-40B4-BE49-F238E27FC236}">
                <a16:creationId xmlns:a16="http://schemas.microsoft.com/office/drawing/2014/main" id="{64A5FC00-918C-6120-5FE0-AA655167773E}"/>
              </a:ext>
            </a:extLst>
          </p:cNvPr>
          <p:cNvSpPr>
            <a:spLocks noGrp="1"/>
          </p:cNvSpPr>
          <p:nvPr>
            <p:ph idx="1"/>
          </p:nvPr>
        </p:nvSpPr>
        <p:spPr>
          <a:xfrm>
            <a:off x="838200" y="1825624"/>
            <a:ext cx="10515600" cy="5032375"/>
          </a:xfrm>
        </p:spPr>
        <p:txBody>
          <a:bodyPr>
            <a:normAutofit fontScale="85000" lnSpcReduction="20000"/>
          </a:bodyPr>
          <a:lstStyle/>
          <a:p>
            <a:r>
              <a:rPr lang="en-US" dirty="0"/>
              <a:t>“Cybersecurity risk assessments”*</a:t>
            </a:r>
          </a:p>
          <a:p>
            <a:r>
              <a:rPr lang="en-US" dirty="0"/>
              <a:t>Documentation</a:t>
            </a:r>
          </a:p>
          <a:p>
            <a:pPr lvl="1"/>
            <a:r>
              <a:rPr lang="en-US" dirty="0"/>
              <a:t>Create, maintain tech docs (Annex VII)*</a:t>
            </a:r>
          </a:p>
          <a:p>
            <a:pPr lvl="1"/>
            <a:r>
              <a:rPr lang="en-US" dirty="0"/>
              <a:t>User docs (Annex II)*</a:t>
            </a:r>
          </a:p>
          <a:p>
            <a:pPr lvl="1"/>
            <a:r>
              <a:rPr lang="en-US" dirty="0"/>
              <a:t>Create an EU declaration of conformity</a:t>
            </a:r>
          </a:p>
          <a:p>
            <a:r>
              <a:rPr lang="en-US" dirty="0"/>
              <a:t>Vulns</a:t>
            </a:r>
          </a:p>
          <a:p>
            <a:pPr lvl="1"/>
            <a:r>
              <a:rPr lang="en-US" dirty="0"/>
              <a:t>Have a coordinated vuln disclosure process</a:t>
            </a:r>
          </a:p>
          <a:p>
            <a:pPr lvl="1"/>
            <a:r>
              <a:rPr lang="en-US" dirty="0"/>
              <a:t>Report exploited vulns to ENISA</a:t>
            </a:r>
          </a:p>
          <a:p>
            <a:r>
              <a:rPr lang="en-US" dirty="0"/>
              <a:t>Defined support periods, generally 5+ years</a:t>
            </a:r>
          </a:p>
          <a:p>
            <a:pPr lvl="1"/>
            <a:r>
              <a:rPr lang="en-US" dirty="0"/>
              <a:t>Including free security updates</a:t>
            </a:r>
          </a:p>
          <a:p>
            <a:r>
              <a:rPr lang="en-US" dirty="0"/>
              <a:t>Covers products and “remote data processing”</a:t>
            </a:r>
          </a:p>
          <a:p>
            <a:r>
              <a:rPr lang="en-US" dirty="0"/>
              <a:t>Extra requirements for “Important” or “Critical” products</a:t>
            </a:r>
          </a:p>
          <a:p>
            <a:pPr lvl="1"/>
            <a:r>
              <a:rPr lang="en-US" dirty="0"/>
              <a:t>Including “more stringent conformity assessments”</a:t>
            </a:r>
          </a:p>
        </p:txBody>
      </p:sp>
      <p:pic>
        <p:nvPicPr>
          <p:cNvPr id="7" name="Picture 6">
            <a:extLst>
              <a:ext uri="{FF2B5EF4-FFF2-40B4-BE49-F238E27FC236}">
                <a16:creationId xmlns:a16="http://schemas.microsoft.com/office/drawing/2014/main" id="{C3170C3E-713A-855C-1B5F-78884F53BE19}"/>
              </a:ext>
            </a:extLst>
          </p:cNvPr>
          <p:cNvPicPr>
            <a:picLocks noChangeAspect="1"/>
          </p:cNvPicPr>
          <p:nvPr/>
        </p:nvPicPr>
        <p:blipFill>
          <a:blip r:embed="rId3"/>
          <a:stretch>
            <a:fillRect/>
          </a:stretch>
        </p:blipFill>
        <p:spPr>
          <a:xfrm>
            <a:off x="10243367" y="1137425"/>
            <a:ext cx="1698603" cy="5542156"/>
          </a:xfrm>
          <a:prstGeom prst="rect">
            <a:avLst/>
          </a:prstGeom>
        </p:spPr>
      </p:pic>
      <p:sp>
        <p:nvSpPr>
          <p:cNvPr id="8" name="TextBox 7">
            <a:extLst>
              <a:ext uri="{FF2B5EF4-FFF2-40B4-BE49-F238E27FC236}">
                <a16:creationId xmlns:a16="http://schemas.microsoft.com/office/drawing/2014/main" id="{97EED728-08ED-BD7D-1D67-E0395B4B71A2}"/>
              </a:ext>
            </a:extLst>
          </p:cNvPr>
          <p:cNvSpPr txBox="1"/>
          <p:nvPr/>
        </p:nvSpPr>
        <p:spPr>
          <a:xfrm>
            <a:off x="9953385" y="504686"/>
            <a:ext cx="2278566" cy="523220"/>
          </a:xfrm>
          <a:prstGeom prst="rect">
            <a:avLst/>
          </a:prstGeom>
          <a:noFill/>
        </p:spPr>
        <p:txBody>
          <a:bodyPr wrap="square" rtlCol="0">
            <a:spAutoFit/>
          </a:bodyPr>
          <a:lstStyle/>
          <a:p>
            <a:pPr algn="ctr"/>
            <a:r>
              <a:rPr lang="en-US" sz="1400" dirty="0">
                <a:latin typeface="Sarabun" pitchFamily="2" charset="-34"/>
                <a:cs typeface="Sarabun" pitchFamily="2" charset="-34"/>
              </a:rPr>
              <a:t>“CRA Compliance Hub” lists 47!</a:t>
            </a:r>
          </a:p>
        </p:txBody>
      </p:sp>
      <p:sp>
        <p:nvSpPr>
          <p:cNvPr id="9" name="TextBox 8">
            <a:extLst>
              <a:ext uri="{FF2B5EF4-FFF2-40B4-BE49-F238E27FC236}">
                <a16:creationId xmlns:a16="http://schemas.microsoft.com/office/drawing/2014/main" id="{9A230FD0-83B5-DF50-3B11-2162790326D3}"/>
              </a:ext>
            </a:extLst>
          </p:cNvPr>
          <p:cNvSpPr txBox="1"/>
          <p:nvPr/>
        </p:nvSpPr>
        <p:spPr>
          <a:xfrm>
            <a:off x="7259443" y="1837413"/>
            <a:ext cx="3329561" cy="369332"/>
          </a:xfrm>
          <a:prstGeom prst="rect">
            <a:avLst/>
          </a:prstGeom>
          <a:noFill/>
        </p:spPr>
        <p:txBody>
          <a:bodyPr wrap="square" rtlCol="0">
            <a:spAutoFit/>
          </a:bodyPr>
          <a:lstStyle/>
          <a:p>
            <a:r>
              <a:rPr lang="en-US" dirty="0"/>
              <a:t>* =  more on upcoming slides</a:t>
            </a:r>
          </a:p>
        </p:txBody>
      </p:sp>
    </p:spTree>
    <p:extLst>
      <p:ext uri="{BB962C8B-B14F-4D97-AF65-F5344CB8AC3E}">
        <p14:creationId xmlns:p14="http://schemas.microsoft.com/office/powerpoint/2010/main" val="1057773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FF252C-BBAA-B643-9925-0C88FB5F4A58}"/>
              </a:ext>
            </a:extLst>
          </p:cNvPr>
          <p:cNvSpPr>
            <a:spLocks noGrp="1"/>
          </p:cNvSpPr>
          <p:nvPr>
            <p:ph type="title"/>
          </p:nvPr>
        </p:nvSpPr>
        <p:spPr/>
        <p:txBody>
          <a:bodyPr/>
          <a:lstStyle/>
          <a:p>
            <a:r>
              <a:rPr lang="en-US" dirty="0"/>
              <a:t>Cybersecurity risk assessments mandated</a:t>
            </a:r>
          </a:p>
        </p:txBody>
      </p:sp>
      <p:sp>
        <p:nvSpPr>
          <p:cNvPr id="5" name="Content Placeholder 4">
            <a:extLst>
              <a:ext uri="{FF2B5EF4-FFF2-40B4-BE49-F238E27FC236}">
                <a16:creationId xmlns:a16="http://schemas.microsoft.com/office/drawing/2014/main" id="{199BE148-EB94-727D-AAEE-C4A14A007486}"/>
              </a:ext>
            </a:extLst>
          </p:cNvPr>
          <p:cNvSpPr>
            <a:spLocks noGrp="1"/>
          </p:cNvSpPr>
          <p:nvPr>
            <p:ph idx="1"/>
          </p:nvPr>
        </p:nvSpPr>
        <p:spPr>
          <a:xfrm>
            <a:off x="838200" y="1825625"/>
            <a:ext cx="11353800" cy="4351338"/>
          </a:xfrm>
        </p:spPr>
        <p:txBody>
          <a:bodyPr>
            <a:normAutofit/>
          </a:bodyPr>
          <a:lstStyle/>
          <a:p>
            <a:r>
              <a:rPr lang="en-US" dirty="0"/>
              <a:t>“The manufacturer is </a:t>
            </a:r>
            <a:r>
              <a:rPr lang="en-US" b="1" dirty="0"/>
              <a:t>required</a:t>
            </a:r>
            <a:r>
              <a:rPr lang="en-US" dirty="0"/>
              <a:t> to carry out a </a:t>
            </a:r>
            <a:r>
              <a:rPr lang="en-US" b="1" dirty="0"/>
              <a:t>cybersecurity risk assessment</a:t>
            </a:r>
            <a:r>
              <a:rPr lang="en-US" dirty="0"/>
              <a:t> in accordance with Article 13(2) of the CRA in order to determine, on the basis of the </a:t>
            </a:r>
            <a:r>
              <a:rPr lang="en-US" b="1" dirty="0"/>
              <a:t>intended purpose</a:t>
            </a:r>
            <a:r>
              <a:rPr lang="en-US" dirty="0"/>
              <a:t> and </a:t>
            </a:r>
            <a:r>
              <a:rPr lang="en-US" b="1" dirty="0"/>
              <a:t>reasonably foreseeable use</a:t>
            </a:r>
            <a:r>
              <a:rPr lang="en-US" dirty="0"/>
              <a:t> of the product with digital elements, which of the essential requirements set out in Part I of Annex I are applicable to that product with digital elements, and how those requirements are implemented.” </a:t>
            </a:r>
            <a:r>
              <a:rPr lang="en-US" sz="2400" dirty="0"/>
              <a:t>(Guidance, para 33)</a:t>
            </a:r>
            <a:endParaRPr lang="en-US" dirty="0"/>
          </a:p>
          <a:p>
            <a:r>
              <a:rPr lang="en-US" dirty="0"/>
              <a:t>Even for products already on the market!</a:t>
            </a:r>
          </a:p>
          <a:p>
            <a:pPr lvl="1"/>
            <a:r>
              <a:rPr lang="en-US" dirty="0"/>
              <a:t>There are exceptions but they probably don’t allow avoid a risk assessment</a:t>
            </a:r>
          </a:p>
        </p:txBody>
      </p:sp>
    </p:spTree>
    <p:extLst>
      <p:ext uri="{BB962C8B-B14F-4D97-AF65-F5344CB8AC3E}">
        <p14:creationId xmlns:p14="http://schemas.microsoft.com/office/powerpoint/2010/main" val="1332788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FAA-80CA-AB21-06AC-EE436AD98AEC}"/>
              </a:ext>
            </a:extLst>
          </p:cNvPr>
          <p:cNvSpPr>
            <a:spLocks noGrp="1"/>
          </p:cNvSpPr>
          <p:nvPr>
            <p:ph type="title"/>
          </p:nvPr>
        </p:nvSpPr>
        <p:spPr/>
        <p:txBody>
          <a:bodyPr/>
          <a:lstStyle/>
          <a:p>
            <a:r>
              <a:rPr lang="en-US" dirty="0"/>
              <a:t>Risk assess: Part I, Annex I (abridged, 1/2)</a:t>
            </a:r>
          </a:p>
        </p:txBody>
      </p:sp>
      <p:sp>
        <p:nvSpPr>
          <p:cNvPr id="3" name="Content Placeholder 2">
            <a:extLst>
              <a:ext uri="{FF2B5EF4-FFF2-40B4-BE49-F238E27FC236}">
                <a16:creationId xmlns:a16="http://schemas.microsoft.com/office/drawing/2014/main" id="{8F0461EC-259D-5BDD-31BF-2E562A8BBAF1}"/>
              </a:ext>
            </a:extLst>
          </p:cNvPr>
          <p:cNvSpPr>
            <a:spLocks noGrp="1"/>
          </p:cNvSpPr>
          <p:nvPr>
            <p:ph idx="1"/>
          </p:nvPr>
        </p:nvSpPr>
        <p:spPr/>
        <p:txBody>
          <a:bodyPr>
            <a:noAutofit/>
          </a:bodyPr>
          <a:lstStyle/>
          <a:p>
            <a:pPr marL="514350" indent="-514350">
              <a:buFont typeface="+mj-lt"/>
              <a:buAutoNum type="alphaLcParenR"/>
            </a:pPr>
            <a:r>
              <a:rPr lang="en-US" sz="2000" dirty="0"/>
              <a:t>be made available on the market without known exploitable vulnerabilities;</a:t>
            </a:r>
          </a:p>
          <a:p>
            <a:pPr marL="514350" indent="-514350">
              <a:buFont typeface="+mj-lt"/>
              <a:buAutoNum type="alphaLcParenR"/>
            </a:pPr>
            <a:r>
              <a:rPr lang="en-US" sz="2000" dirty="0"/>
              <a:t>be made available on the market with a secure by default configuration (...)</a:t>
            </a:r>
          </a:p>
          <a:p>
            <a:pPr marL="514350" indent="-514350">
              <a:buFont typeface="+mj-lt"/>
              <a:buAutoNum type="alphaLcParenR"/>
            </a:pPr>
            <a:r>
              <a:rPr lang="en-US" sz="2000" dirty="0"/>
              <a:t>ensure that vulnerabilities can be addressed through security updates (...) </a:t>
            </a:r>
          </a:p>
          <a:p>
            <a:pPr marL="514350" indent="-514350">
              <a:buFont typeface="+mj-lt"/>
              <a:buAutoNum type="alphaLcParenR"/>
            </a:pPr>
            <a:r>
              <a:rPr lang="en-US" sz="2000" dirty="0"/>
              <a:t>ensure protection from </a:t>
            </a:r>
            <a:r>
              <a:rPr lang="en-US" sz="2000" dirty="0" err="1"/>
              <a:t>unauthorised</a:t>
            </a:r>
            <a:r>
              <a:rPr lang="en-US" sz="2000" dirty="0"/>
              <a:t> access by appropriate control mechanisms, including but not limited to authentication, IAM systems, and report on possible </a:t>
            </a:r>
            <a:r>
              <a:rPr lang="en-US" sz="2000" dirty="0" err="1"/>
              <a:t>unauthorised</a:t>
            </a:r>
            <a:r>
              <a:rPr lang="en-US" sz="2000" dirty="0"/>
              <a:t> access;</a:t>
            </a:r>
          </a:p>
          <a:p>
            <a:pPr marL="514350" indent="-514350">
              <a:buFont typeface="+mj-lt"/>
              <a:buAutoNum type="alphaLcParenR"/>
            </a:pPr>
            <a:r>
              <a:rPr lang="en-US" sz="2000" dirty="0"/>
              <a:t>protect the confidentiality of data, such as by encrypting relevant data at rest or in transit</a:t>
            </a:r>
          </a:p>
          <a:p>
            <a:pPr marL="514350" indent="-514350">
              <a:buFont typeface="+mj-lt"/>
              <a:buAutoNum type="alphaLcParenR"/>
            </a:pPr>
            <a:r>
              <a:rPr lang="en-US" sz="2000" dirty="0"/>
              <a:t>protect the integrity of data, </a:t>
            </a:r>
          </a:p>
          <a:p>
            <a:pPr marL="514350" indent="-514350">
              <a:buFont typeface="+mj-lt"/>
              <a:buAutoNum type="alphaLcParenR"/>
            </a:pPr>
            <a:r>
              <a:rPr lang="en-US" sz="2000" dirty="0"/>
              <a:t>process only data, that are relevant and limited to what is necessary for the intended purpose of the product (data </a:t>
            </a:r>
            <a:r>
              <a:rPr lang="en-US" sz="2000" dirty="0" err="1"/>
              <a:t>minimisation</a:t>
            </a:r>
            <a:r>
              <a:rPr lang="en-US" sz="2000" dirty="0"/>
              <a:t>);</a:t>
            </a:r>
          </a:p>
        </p:txBody>
      </p:sp>
    </p:spTree>
    <p:extLst>
      <p:ext uri="{BB962C8B-B14F-4D97-AF65-F5344CB8AC3E}">
        <p14:creationId xmlns:p14="http://schemas.microsoft.com/office/powerpoint/2010/main" val="940421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E007D-B9E4-4D26-2913-7CA4E9098F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AE0C3-5746-7FDF-2226-318C97028434}"/>
              </a:ext>
            </a:extLst>
          </p:cNvPr>
          <p:cNvSpPr>
            <a:spLocks noGrp="1"/>
          </p:cNvSpPr>
          <p:nvPr>
            <p:ph type="title"/>
          </p:nvPr>
        </p:nvSpPr>
        <p:spPr/>
        <p:txBody>
          <a:bodyPr/>
          <a:lstStyle/>
          <a:p>
            <a:r>
              <a:rPr lang="en-US" dirty="0"/>
              <a:t>Risk assess: Part I, Annex I (abridged, 2/2)</a:t>
            </a:r>
          </a:p>
        </p:txBody>
      </p:sp>
      <p:sp>
        <p:nvSpPr>
          <p:cNvPr id="3" name="Content Placeholder 2">
            <a:extLst>
              <a:ext uri="{FF2B5EF4-FFF2-40B4-BE49-F238E27FC236}">
                <a16:creationId xmlns:a16="http://schemas.microsoft.com/office/drawing/2014/main" id="{FAEDE151-2CD7-42C0-6523-A0385A6B1850}"/>
              </a:ext>
            </a:extLst>
          </p:cNvPr>
          <p:cNvSpPr>
            <a:spLocks noGrp="1"/>
          </p:cNvSpPr>
          <p:nvPr>
            <p:ph idx="1"/>
          </p:nvPr>
        </p:nvSpPr>
        <p:spPr/>
        <p:txBody>
          <a:bodyPr>
            <a:noAutofit/>
          </a:bodyPr>
          <a:lstStyle/>
          <a:p>
            <a:pPr marL="514350" indent="-514350">
              <a:buFont typeface="+mj-lt"/>
              <a:buAutoNum type="alphaLcParenR" startAt="8"/>
            </a:pPr>
            <a:r>
              <a:rPr lang="en-US" sz="2000" dirty="0"/>
              <a:t>protect the availability ...  also after an incident, including through resilience and mitigation measures against denial-of-service attacks;</a:t>
            </a:r>
          </a:p>
          <a:p>
            <a:pPr marL="514350" indent="-514350">
              <a:buFont typeface="+mj-lt"/>
              <a:buAutoNum type="alphaLcParenR" startAt="8"/>
            </a:pPr>
            <a:r>
              <a:rPr lang="en-US" sz="2000" dirty="0" err="1"/>
              <a:t>minimise</a:t>
            </a:r>
            <a:r>
              <a:rPr lang="en-US" sz="2000" dirty="0"/>
              <a:t> the negative impact by the products on the availability of services provided by other devices or networks;</a:t>
            </a:r>
          </a:p>
          <a:p>
            <a:pPr marL="514350" indent="-514350">
              <a:buFont typeface="+mj-lt"/>
              <a:buAutoNum type="alphaLcParenR" startAt="8"/>
            </a:pPr>
            <a:r>
              <a:rPr lang="en-US" sz="2000" dirty="0"/>
              <a:t>be designed ... to limit attack surfaces, including external interfaces;</a:t>
            </a:r>
          </a:p>
          <a:p>
            <a:pPr marL="514350" indent="-514350">
              <a:buFont typeface="+mj-lt"/>
              <a:buAutoNum type="alphaLcParenR" startAt="8"/>
            </a:pPr>
            <a:r>
              <a:rPr lang="en-US" sz="2000" dirty="0"/>
              <a:t>be designed ... to reduce the impact of an incident using appropriate exploitation mitigation mechanisms and techniques;</a:t>
            </a:r>
          </a:p>
          <a:p>
            <a:pPr marL="514350" indent="-514350">
              <a:buFont typeface="+mj-lt"/>
              <a:buAutoNum type="alphaLcParenR" startAt="8"/>
            </a:pPr>
            <a:r>
              <a:rPr lang="en-US" sz="2000" dirty="0"/>
              <a:t>provide security related logs</a:t>
            </a:r>
          </a:p>
          <a:p>
            <a:pPr marL="514350" indent="-514350">
              <a:buFont typeface="+mj-lt"/>
              <a:buAutoNum type="alphaLcParenR" startAt="8"/>
            </a:pPr>
            <a:r>
              <a:rPr lang="en-US" sz="2000" dirty="0"/>
              <a:t>provide a way to securely and easily remove all data and settings</a:t>
            </a:r>
          </a:p>
        </p:txBody>
      </p:sp>
    </p:spTree>
    <p:extLst>
      <p:ext uri="{BB962C8B-B14F-4D97-AF65-F5344CB8AC3E}">
        <p14:creationId xmlns:p14="http://schemas.microsoft.com/office/powerpoint/2010/main" val="4255384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A0BD4-1D8C-5C5A-8684-69622C6CB162}"/>
              </a:ext>
            </a:extLst>
          </p:cNvPr>
          <p:cNvSpPr>
            <a:spLocks noGrp="1"/>
          </p:cNvSpPr>
          <p:nvPr>
            <p:ph type="title"/>
          </p:nvPr>
        </p:nvSpPr>
        <p:spPr/>
        <p:txBody>
          <a:bodyPr/>
          <a:lstStyle/>
          <a:p>
            <a:r>
              <a:rPr lang="en-US" dirty="0"/>
              <a:t>Instructions for users (Annex II)</a:t>
            </a:r>
          </a:p>
        </p:txBody>
      </p:sp>
      <p:sp>
        <p:nvSpPr>
          <p:cNvPr id="3" name="Content Placeholder 2">
            <a:extLst>
              <a:ext uri="{FF2B5EF4-FFF2-40B4-BE49-F238E27FC236}">
                <a16:creationId xmlns:a16="http://schemas.microsoft.com/office/drawing/2014/main" id="{D9D3D53B-ED64-F64B-E5E8-38E056DC618E}"/>
              </a:ext>
            </a:extLst>
          </p:cNvPr>
          <p:cNvSpPr>
            <a:spLocks noGrp="1"/>
          </p:cNvSpPr>
          <p:nvPr>
            <p:ph idx="1"/>
          </p:nvPr>
        </p:nvSpPr>
        <p:spPr/>
        <p:txBody>
          <a:bodyPr>
            <a:normAutofit fontScale="92500" lnSpcReduction="10000"/>
          </a:bodyPr>
          <a:lstStyle/>
          <a:p>
            <a:r>
              <a:rPr lang="en-US" dirty="0"/>
              <a:t>How to report a vuln (“CVD”)</a:t>
            </a:r>
          </a:p>
          <a:p>
            <a:r>
              <a:rPr lang="en-US" dirty="0"/>
              <a:t>“any known or foreseeable circumstance, related to the use of the product with digital elements in accordance with its intended purpose or under conditions of reasonably foreseeable misuse, which may lead to significant cybersecurity risks;” (“transferred risks”?)</a:t>
            </a:r>
          </a:p>
          <a:p>
            <a:r>
              <a:rPr lang="en-US" dirty="0"/>
              <a:t>Detailed instructions on how to:</a:t>
            </a:r>
          </a:p>
          <a:p>
            <a:pPr lvl="1"/>
            <a:r>
              <a:rPr lang="en-US" dirty="0"/>
              <a:t>Use it securely</a:t>
            </a:r>
          </a:p>
          <a:p>
            <a:pPr lvl="1"/>
            <a:r>
              <a:rPr lang="en-US" dirty="0"/>
              <a:t>how security-relevant updates can be installed; </a:t>
            </a:r>
          </a:p>
          <a:p>
            <a:pPr lvl="1"/>
            <a:r>
              <a:rPr lang="en-US" dirty="0"/>
              <a:t>the secure decommissioning</a:t>
            </a:r>
          </a:p>
          <a:p>
            <a:pPr lvl="1"/>
            <a:r>
              <a:rPr lang="en-US" dirty="0"/>
              <a:t>how to turn off automatic installation of security updates</a:t>
            </a:r>
          </a:p>
          <a:p>
            <a:pPr lvl="1"/>
            <a:r>
              <a:rPr lang="en-US" dirty="0"/>
              <a:t>... and more</a:t>
            </a:r>
          </a:p>
        </p:txBody>
      </p:sp>
    </p:spTree>
    <p:extLst>
      <p:ext uri="{BB962C8B-B14F-4D97-AF65-F5344CB8AC3E}">
        <p14:creationId xmlns:p14="http://schemas.microsoft.com/office/powerpoint/2010/main" val="2411750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D84F4-F3EE-1042-ABF9-4B23E8E2631C}"/>
              </a:ext>
            </a:extLst>
          </p:cNvPr>
          <p:cNvSpPr>
            <a:spLocks noGrp="1"/>
          </p:cNvSpPr>
          <p:nvPr>
            <p:ph type="title"/>
          </p:nvPr>
        </p:nvSpPr>
        <p:spPr/>
        <p:txBody>
          <a:bodyPr/>
          <a:lstStyle/>
          <a:p>
            <a:r>
              <a:rPr lang="en-US" dirty="0"/>
              <a:t>Documentation (abridged from annex VII)</a:t>
            </a:r>
          </a:p>
        </p:txBody>
      </p:sp>
      <p:sp>
        <p:nvSpPr>
          <p:cNvPr id="3" name="Content Placeholder 2">
            <a:extLst>
              <a:ext uri="{FF2B5EF4-FFF2-40B4-BE49-F238E27FC236}">
                <a16:creationId xmlns:a16="http://schemas.microsoft.com/office/drawing/2014/main" id="{9C591B6D-F939-C10E-B990-346FC383DA75}"/>
              </a:ext>
            </a:extLst>
          </p:cNvPr>
          <p:cNvSpPr>
            <a:spLocks noGrp="1"/>
          </p:cNvSpPr>
          <p:nvPr>
            <p:ph idx="1"/>
          </p:nvPr>
        </p:nvSpPr>
        <p:spPr>
          <a:xfrm>
            <a:off x="838200" y="1690688"/>
            <a:ext cx="10515600" cy="4238999"/>
          </a:xfrm>
        </p:spPr>
        <p:txBody>
          <a:bodyPr>
            <a:noAutofit/>
          </a:bodyPr>
          <a:lstStyle/>
          <a:p>
            <a:pPr marL="514350" indent="-514350">
              <a:spcBef>
                <a:spcPts val="300"/>
              </a:spcBef>
              <a:buAutoNum type="arabicPeriod"/>
            </a:pPr>
            <a:r>
              <a:rPr lang="en-US" sz="2000" dirty="0"/>
              <a:t>a description of the design, development and production of the product with digital elements and vulnerability handling processes, including:</a:t>
            </a:r>
          </a:p>
          <a:p>
            <a:pPr marL="971550" lvl="1" indent="-514350">
              <a:spcBef>
                <a:spcPts val="300"/>
              </a:spcBef>
              <a:buAutoNum type="arabicPeriod"/>
            </a:pPr>
            <a:r>
              <a:rPr lang="en-US" sz="1800" dirty="0"/>
              <a:t>information on the design and development, including drawings... and a description of the system architecture</a:t>
            </a:r>
          </a:p>
          <a:p>
            <a:pPr marL="971550" lvl="1" indent="-514350">
              <a:spcBef>
                <a:spcPts val="300"/>
              </a:spcBef>
              <a:buAutoNum type="arabicPeriod"/>
            </a:pPr>
            <a:r>
              <a:rPr lang="en-US" sz="1800" dirty="0"/>
              <a:t>vulnerability handling ... and distribution of updates;</a:t>
            </a:r>
          </a:p>
          <a:p>
            <a:pPr marL="971550" lvl="1" indent="-514350">
              <a:spcBef>
                <a:spcPts val="300"/>
              </a:spcBef>
              <a:buAutoNum type="arabicPeriod"/>
            </a:pPr>
            <a:r>
              <a:rPr lang="en-US" sz="1800" dirty="0"/>
              <a:t>information and specifications of the production and monitoring processes and the validation of those processes;</a:t>
            </a:r>
          </a:p>
          <a:p>
            <a:pPr marL="514350" indent="-514350">
              <a:spcBef>
                <a:spcPts val="300"/>
              </a:spcBef>
              <a:buAutoNum type="arabicPeriod"/>
            </a:pPr>
            <a:r>
              <a:rPr lang="en-US" sz="2000" dirty="0"/>
              <a:t>an assessment of the cybersecurity risks</a:t>
            </a:r>
          </a:p>
          <a:p>
            <a:pPr marL="514350" indent="-514350">
              <a:spcBef>
                <a:spcPts val="300"/>
              </a:spcBef>
              <a:buAutoNum type="arabicPeriod"/>
            </a:pPr>
            <a:r>
              <a:rPr lang="en-US" sz="2000" dirty="0"/>
              <a:t>information that was taken into account to determine the support period </a:t>
            </a:r>
          </a:p>
          <a:p>
            <a:pPr marL="514350" indent="-514350">
              <a:spcBef>
                <a:spcPts val="300"/>
              </a:spcBef>
              <a:buAutoNum type="arabicPeriod"/>
            </a:pPr>
            <a:r>
              <a:rPr lang="en-US" sz="2000" dirty="0"/>
              <a:t>a list of the </a:t>
            </a:r>
            <a:r>
              <a:rPr lang="en-US" sz="2000" dirty="0" err="1"/>
              <a:t>harmonised</a:t>
            </a:r>
            <a:r>
              <a:rPr lang="en-US" sz="2000" dirty="0"/>
              <a:t> standards applied in full or in part</a:t>
            </a:r>
          </a:p>
          <a:p>
            <a:pPr marL="514350" indent="-514350">
              <a:spcBef>
                <a:spcPts val="300"/>
              </a:spcBef>
              <a:buAutoNum type="arabicPeriod"/>
            </a:pPr>
            <a:r>
              <a:rPr lang="en-US" sz="2000" dirty="0"/>
              <a:t>reports of the tests carried out and of the vuln handling processes</a:t>
            </a:r>
          </a:p>
          <a:p>
            <a:pPr marL="514350" indent="-514350">
              <a:spcBef>
                <a:spcPts val="300"/>
              </a:spcBef>
              <a:buAutoNum type="arabicPeriod"/>
            </a:pPr>
            <a:r>
              <a:rPr lang="en-US" sz="2000" dirty="0"/>
              <a:t>a copy of the EU declaration of conformity;</a:t>
            </a:r>
          </a:p>
          <a:p>
            <a:pPr marL="514350" indent="-514350">
              <a:spcBef>
                <a:spcPts val="300"/>
              </a:spcBef>
              <a:buAutoNum type="arabicPeriod"/>
            </a:pPr>
            <a:r>
              <a:rPr lang="en-US" sz="2000" dirty="0"/>
              <a:t>SBOM</a:t>
            </a:r>
          </a:p>
        </p:txBody>
      </p:sp>
      <p:sp>
        <p:nvSpPr>
          <p:cNvPr id="13" name="TextBox 12">
            <a:extLst>
              <a:ext uri="{FF2B5EF4-FFF2-40B4-BE49-F238E27FC236}">
                <a16:creationId xmlns:a16="http://schemas.microsoft.com/office/drawing/2014/main" id="{D344EAAA-86EA-1801-91EA-588989AAAC34}"/>
              </a:ext>
            </a:extLst>
          </p:cNvPr>
          <p:cNvSpPr txBox="1"/>
          <p:nvPr/>
        </p:nvSpPr>
        <p:spPr>
          <a:xfrm>
            <a:off x="838200" y="6262042"/>
            <a:ext cx="3575018" cy="461665"/>
          </a:xfrm>
          <a:prstGeom prst="rect">
            <a:avLst/>
          </a:prstGeom>
          <a:noFill/>
        </p:spPr>
        <p:txBody>
          <a:bodyPr wrap="none" rtlCol="0">
            <a:spAutoFit/>
          </a:bodyPr>
          <a:lstStyle/>
          <a:p>
            <a:r>
              <a:rPr lang="en-US" sz="2400" dirty="0">
                <a:latin typeface="Sarabun" pitchFamily="2" charset="-34"/>
                <a:cs typeface="Sarabun" pitchFamily="2" charset="-34"/>
              </a:rPr>
              <a:t>All archived for ten years!</a:t>
            </a:r>
          </a:p>
        </p:txBody>
      </p:sp>
    </p:spTree>
    <p:extLst>
      <p:ext uri="{BB962C8B-B14F-4D97-AF65-F5344CB8AC3E}">
        <p14:creationId xmlns:p14="http://schemas.microsoft.com/office/powerpoint/2010/main" val="3282084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A74441-527B-EE62-0FD9-E3795DC92CE4}"/>
              </a:ext>
            </a:extLst>
          </p:cNvPr>
          <p:cNvSpPr>
            <a:spLocks noGrp="1"/>
          </p:cNvSpPr>
          <p:nvPr>
            <p:ph type="title"/>
          </p:nvPr>
        </p:nvSpPr>
        <p:spPr/>
        <p:txBody>
          <a:bodyPr/>
          <a:lstStyle/>
          <a:p>
            <a:r>
              <a:rPr lang="en-US" dirty="0"/>
              <a:t>Risk assessment requirements</a:t>
            </a:r>
          </a:p>
        </p:txBody>
      </p:sp>
      <p:sp>
        <p:nvSpPr>
          <p:cNvPr id="5" name="Text Placeholder 4">
            <a:extLst>
              <a:ext uri="{FF2B5EF4-FFF2-40B4-BE49-F238E27FC236}">
                <a16:creationId xmlns:a16="http://schemas.microsoft.com/office/drawing/2014/main" id="{F9B4A6A6-A387-B57C-0F43-094E9410CD97}"/>
              </a:ext>
            </a:extLst>
          </p:cNvPr>
          <p:cNvSpPr>
            <a:spLocks noGrp="1"/>
          </p:cNvSpPr>
          <p:nvPr>
            <p:ph type="body" idx="1"/>
          </p:nvPr>
        </p:nvSpPr>
        <p:spPr/>
        <p:txBody>
          <a:bodyPr/>
          <a:lstStyle/>
          <a:p>
            <a:r>
              <a:rPr lang="en-US" dirty="0"/>
              <a:t>(Commentary)</a:t>
            </a:r>
          </a:p>
        </p:txBody>
      </p:sp>
    </p:spTree>
    <p:extLst>
      <p:ext uri="{BB962C8B-B14F-4D97-AF65-F5344CB8AC3E}">
        <p14:creationId xmlns:p14="http://schemas.microsoft.com/office/powerpoint/2010/main" val="1505536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0A6BCD-F71F-7FC7-7B63-A402579C1263}"/>
              </a:ext>
            </a:extLst>
          </p:cNvPr>
          <p:cNvSpPr>
            <a:spLocks noGrp="1"/>
          </p:cNvSpPr>
          <p:nvPr>
            <p:ph type="title"/>
          </p:nvPr>
        </p:nvSpPr>
        <p:spPr>
          <a:xfrm>
            <a:off x="838200" y="1"/>
            <a:ext cx="10515600" cy="1690688"/>
          </a:xfrm>
        </p:spPr>
        <p:txBody>
          <a:bodyPr/>
          <a:lstStyle/>
          <a:p>
            <a:r>
              <a:rPr lang="en-US" dirty="0"/>
              <a:t>The CRA “risk assessment” </a:t>
            </a:r>
            <a:br>
              <a:rPr lang="en-US" dirty="0"/>
            </a:br>
            <a:r>
              <a:rPr lang="en-US" dirty="0"/>
              <a:t>means threat model</a:t>
            </a:r>
          </a:p>
        </p:txBody>
      </p:sp>
      <p:sp>
        <p:nvSpPr>
          <p:cNvPr id="5" name="Content Placeholder 4">
            <a:extLst>
              <a:ext uri="{FF2B5EF4-FFF2-40B4-BE49-F238E27FC236}">
                <a16:creationId xmlns:a16="http://schemas.microsoft.com/office/drawing/2014/main" id="{D4ECDFF1-2843-0E5A-2AF5-AB3AFCE10C2C}"/>
              </a:ext>
            </a:extLst>
          </p:cNvPr>
          <p:cNvSpPr>
            <a:spLocks noGrp="1"/>
          </p:cNvSpPr>
          <p:nvPr>
            <p:ph idx="1"/>
          </p:nvPr>
        </p:nvSpPr>
        <p:spPr>
          <a:xfrm>
            <a:off x="838199" y="1825625"/>
            <a:ext cx="11035553" cy="4351338"/>
          </a:xfrm>
        </p:spPr>
        <p:txBody>
          <a:bodyPr/>
          <a:lstStyle/>
          <a:p>
            <a:r>
              <a:rPr lang="en-US" dirty="0"/>
              <a:t>The CRA guidance contains lots of “in contrast” (already covered)</a:t>
            </a:r>
          </a:p>
          <a:p>
            <a:r>
              <a:rPr lang="en-US" dirty="0"/>
              <a:t>IMO, they should have said they mean “Threat model it!”</a:t>
            </a:r>
          </a:p>
          <a:p>
            <a:pPr lvl="1"/>
            <a:r>
              <a:rPr lang="en-US" dirty="0"/>
              <a:t>Design flaws must be fixed</a:t>
            </a:r>
          </a:p>
          <a:p>
            <a:pPr lvl="1"/>
            <a:r>
              <a:rPr lang="en-US" dirty="0"/>
              <a:t>Risk accept/transfer are not acceptable when you could fix the design</a:t>
            </a:r>
          </a:p>
          <a:p>
            <a:r>
              <a:rPr lang="en-US" dirty="0"/>
              <a:t>Not just “what are we working on,” dependencies too</a:t>
            </a:r>
          </a:p>
          <a:p>
            <a:r>
              <a:rPr lang="en-US" dirty="0"/>
              <a:t>Also applies to existing products</a:t>
            </a:r>
          </a:p>
          <a:p>
            <a:pPr lvl="1"/>
            <a:r>
              <a:rPr lang="en-US" dirty="0"/>
              <a:t>“this Regulation does not necessarily require ... be redesigned.”</a:t>
            </a:r>
          </a:p>
          <a:p>
            <a:pPr lvl="1"/>
            <a:r>
              <a:rPr lang="en-US" dirty="0"/>
              <a:t>“The manufacturer is required to carry out a cybersecurity risk assessment”</a:t>
            </a:r>
          </a:p>
        </p:txBody>
      </p:sp>
    </p:spTree>
    <p:extLst>
      <p:ext uri="{BB962C8B-B14F-4D97-AF65-F5344CB8AC3E}">
        <p14:creationId xmlns:p14="http://schemas.microsoft.com/office/powerpoint/2010/main" val="2312631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5B782-10C9-3A38-6862-72DE9F3BE516}"/>
              </a:ext>
            </a:extLst>
          </p:cNvPr>
          <p:cNvSpPr>
            <a:spLocks noGrp="1"/>
          </p:cNvSpPr>
          <p:nvPr>
            <p:ph type="title"/>
          </p:nvPr>
        </p:nvSpPr>
        <p:spPr/>
        <p:txBody>
          <a:bodyPr/>
          <a:lstStyle/>
          <a:p>
            <a:r>
              <a:rPr lang="en-US" dirty="0"/>
              <a:t>How do we threat model?</a:t>
            </a:r>
          </a:p>
        </p:txBody>
      </p:sp>
      <p:sp>
        <p:nvSpPr>
          <p:cNvPr id="3" name="Content Placeholder 2">
            <a:extLst>
              <a:ext uri="{FF2B5EF4-FFF2-40B4-BE49-F238E27FC236}">
                <a16:creationId xmlns:a16="http://schemas.microsoft.com/office/drawing/2014/main" id="{01B792E8-BDBE-EF91-8F27-3E5309CE439D}"/>
              </a:ext>
            </a:extLst>
          </p:cNvPr>
          <p:cNvSpPr>
            <a:spLocks noGrp="1"/>
          </p:cNvSpPr>
          <p:nvPr>
            <p:ph idx="1"/>
          </p:nvPr>
        </p:nvSpPr>
        <p:spPr/>
        <p:txBody>
          <a:bodyPr>
            <a:normAutofit/>
          </a:bodyPr>
          <a:lstStyle/>
          <a:p>
            <a:r>
              <a:rPr lang="en-US" dirty="0"/>
              <a:t>Four Question Framework </a:t>
            </a:r>
          </a:p>
          <a:p>
            <a:pPr lvl="1"/>
            <a:r>
              <a:rPr lang="en-US" dirty="0"/>
              <a:t>What are we working on?</a:t>
            </a:r>
          </a:p>
          <a:p>
            <a:pPr lvl="1"/>
            <a:r>
              <a:rPr lang="en-US" dirty="0"/>
              <a:t>What can go wrong?</a:t>
            </a:r>
          </a:p>
          <a:p>
            <a:pPr lvl="1"/>
            <a:r>
              <a:rPr lang="en-US" dirty="0"/>
              <a:t>What are we going to do about it?</a:t>
            </a:r>
          </a:p>
          <a:p>
            <a:pPr lvl="1"/>
            <a:r>
              <a:rPr lang="en-US" dirty="0"/>
              <a:t>Did we do a good job?</a:t>
            </a:r>
          </a:p>
          <a:p>
            <a:r>
              <a:rPr lang="en-US" dirty="0"/>
              <a:t>OWASP TM Project, </a:t>
            </a:r>
            <a:r>
              <a:rPr lang="en-US" dirty="0" err="1"/>
              <a:t>Threatmodelingmanifesto.org</a:t>
            </a:r>
            <a:endParaRPr lang="en-US" dirty="0"/>
          </a:p>
          <a:p>
            <a:r>
              <a:rPr lang="en-US" dirty="0"/>
              <a:t>For CRA compliance</a:t>
            </a:r>
          </a:p>
          <a:p>
            <a:pPr lvl="1"/>
            <a:r>
              <a:rPr lang="en-US" dirty="0"/>
              <a:t>Applying a harmonized standard </a:t>
            </a:r>
          </a:p>
          <a:p>
            <a:pPr lvl="1"/>
            <a:r>
              <a:rPr lang="en-US" dirty="0"/>
              <a:t>Breadth and depth of answers</a:t>
            </a:r>
          </a:p>
        </p:txBody>
      </p:sp>
      <p:pic>
        <p:nvPicPr>
          <p:cNvPr id="2050" name="Picture 2" descr="Cover page of whitepaper titled ‘The Four Question Framework’">
            <a:extLst>
              <a:ext uri="{FF2B5EF4-FFF2-40B4-BE49-F238E27FC236}">
                <a16:creationId xmlns:a16="http://schemas.microsoft.com/office/drawing/2014/main" id="{82E6FAF1-0A56-8445-29A5-4021C9F158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8978" y="796645"/>
            <a:ext cx="2808540" cy="3501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book cover - Threat Modeling: Designing for Security">
            <a:extLst>
              <a:ext uri="{FF2B5EF4-FFF2-40B4-BE49-F238E27FC236}">
                <a16:creationId xmlns:a16="http://schemas.microsoft.com/office/drawing/2014/main" id="{36A041EF-5FAA-A80C-1BAD-B43B53465A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3318" y="4659197"/>
            <a:ext cx="1665391" cy="18985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1FACF61-3C03-A9E7-302A-0FDBAA240BE0}"/>
              </a:ext>
            </a:extLst>
          </p:cNvPr>
          <p:cNvPicPr>
            <a:picLocks noChangeAspect="1"/>
          </p:cNvPicPr>
          <p:nvPr/>
        </p:nvPicPr>
        <p:blipFill>
          <a:blip r:embed="rId5"/>
          <a:stretch>
            <a:fillRect/>
          </a:stretch>
        </p:blipFill>
        <p:spPr>
          <a:xfrm>
            <a:off x="10543306" y="4545105"/>
            <a:ext cx="1424212" cy="2002661"/>
          </a:xfrm>
          <a:prstGeom prst="rect">
            <a:avLst/>
          </a:prstGeom>
        </p:spPr>
      </p:pic>
      <p:sp>
        <p:nvSpPr>
          <p:cNvPr id="7" name="TextBox 6">
            <a:extLst>
              <a:ext uri="{FF2B5EF4-FFF2-40B4-BE49-F238E27FC236}">
                <a16:creationId xmlns:a16="http://schemas.microsoft.com/office/drawing/2014/main" id="{E00B24EF-B67D-E3CA-77FB-8F6FB70202BA}"/>
              </a:ext>
            </a:extLst>
          </p:cNvPr>
          <p:cNvSpPr txBox="1"/>
          <p:nvPr/>
        </p:nvSpPr>
        <p:spPr>
          <a:xfrm>
            <a:off x="9288557" y="404566"/>
            <a:ext cx="6098240" cy="353943"/>
          </a:xfrm>
          <a:prstGeom prst="rect">
            <a:avLst/>
          </a:prstGeom>
          <a:noFill/>
        </p:spPr>
        <p:txBody>
          <a:bodyPr wrap="square">
            <a:spAutoFit/>
          </a:bodyPr>
          <a:lstStyle/>
          <a:p>
            <a:r>
              <a:rPr lang="en-US" sz="1700" dirty="0" err="1">
                <a:latin typeface="Sarabun" pitchFamily="2" charset="-34"/>
                <a:cs typeface="Sarabun" pitchFamily="2" charset="-34"/>
              </a:rPr>
              <a:t>Shostack.org</a:t>
            </a:r>
            <a:r>
              <a:rPr lang="en-US" sz="1700" dirty="0">
                <a:latin typeface="Sarabun" pitchFamily="2" charset="-34"/>
                <a:cs typeface="Sarabun" pitchFamily="2" charset="-34"/>
              </a:rPr>
              <a:t>/whitepapers</a:t>
            </a:r>
          </a:p>
        </p:txBody>
      </p:sp>
    </p:spTree>
    <p:extLst>
      <p:ext uri="{BB962C8B-B14F-4D97-AF65-F5344CB8AC3E}">
        <p14:creationId xmlns:p14="http://schemas.microsoft.com/office/powerpoint/2010/main" val="734078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E3EC4-5425-7E89-9811-30F6E5537D79}"/>
              </a:ext>
            </a:extLst>
          </p:cNvPr>
          <p:cNvSpPr>
            <a:spLocks noGrp="1"/>
          </p:cNvSpPr>
          <p:nvPr>
            <p:ph type="title"/>
          </p:nvPr>
        </p:nvSpPr>
        <p:spPr>
          <a:xfrm>
            <a:off x="591672" y="365125"/>
            <a:ext cx="10762128" cy="1325563"/>
          </a:xfrm>
        </p:spPr>
        <p:txBody>
          <a:bodyPr>
            <a:normAutofit fontScale="90000"/>
          </a:bodyPr>
          <a:lstStyle/>
          <a:p>
            <a:r>
              <a:rPr lang="en-US" dirty="0"/>
              <a:t>The CRA in the TM Four Question Frame</a:t>
            </a:r>
            <a:br>
              <a:rPr lang="en-US" dirty="0"/>
            </a:br>
            <a:r>
              <a:rPr lang="en-US" dirty="0"/>
              <a:t>“What are we working on?”</a:t>
            </a:r>
            <a:br>
              <a:rPr lang="en-US" dirty="0"/>
            </a:br>
            <a:endParaRPr lang="en-US" dirty="0"/>
          </a:p>
        </p:txBody>
      </p:sp>
      <p:graphicFrame>
        <p:nvGraphicFramePr>
          <p:cNvPr id="4" name="Content Placeholder 3">
            <a:extLst>
              <a:ext uri="{FF2B5EF4-FFF2-40B4-BE49-F238E27FC236}">
                <a16:creationId xmlns:a16="http://schemas.microsoft.com/office/drawing/2014/main" id="{FEA4EA3F-CD7A-7B09-378C-C6E83CCCEBBD}"/>
              </a:ext>
            </a:extLst>
          </p:cNvPr>
          <p:cNvGraphicFramePr>
            <a:graphicFrameLocks noGrp="1"/>
          </p:cNvGraphicFramePr>
          <p:nvPr>
            <p:ph idx="1"/>
            <p:extLst>
              <p:ext uri="{D42A27DB-BD31-4B8C-83A1-F6EECF244321}">
                <p14:modId xmlns:p14="http://schemas.microsoft.com/office/powerpoint/2010/main" val="3562457330"/>
              </p:ext>
            </p:extLst>
          </p:nvPr>
        </p:nvGraphicFramePr>
        <p:xfrm>
          <a:off x="591672" y="1931706"/>
          <a:ext cx="11416554" cy="4344391"/>
        </p:xfrm>
        <a:graphic>
          <a:graphicData uri="http://schemas.openxmlformats.org/drawingml/2006/table">
            <a:tbl>
              <a:tblPr firstRow="1" bandRow="1">
                <a:tableStyleId>{BC89EF96-8CEA-46FF-86C4-4CE0E7609802}</a:tableStyleId>
              </a:tblPr>
              <a:tblGrid>
                <a:gridCol w="4751513">
                  <a:extLst>
                    <a:ext uri="{9D8B030D-6E8A-4147-A177-3AD203B41FA5}">
                      <a16:colId xmlns:a16="http://schemas.microsoft.com/office/drawing/2014/main" val="3789560503"/>
                    </a:ext>
                  </a:extLst>
                </a:gridCol>
                <a:gridCol w="6665041">
                  <a:extLst>
                    <a:ext uri="{9D8B030D-6E8A-4147-A177-3AD203B41FA5}">
                      <a16:colId xmlns:a16="http://schemas.microsoft.com/office/drawing/2014/main" val="1621065891"/>
                    </a:ext>
                  </a:extLst>
                </a:gridCol>
              </a:tblGrid>
              <a:tr h="503911">
                <a:tc>
                  <a:txBody>
                    <a:bodyPr/>
                    <a:lstStyle/>
                    <a:p>
                      <a:r>
                        <a:rPr lang="en-US" sz="2400" dirty="0">
                          <a:solidFill>
                            <a:schemeClr val="bg1"/>
                          </a:solidFill>
                          <a:latin typeface="Sarabun" pitchFamily="2" charset="-34"/>
                          <a:cs typeface="Sarabun" pitchFamily="2" charset="-34"/>
                        </a:rPr>
                        <a:t>CRA Answer</a:t>
                      </a:r>
                    </a:p>
                  </a:txBody>
                  <a:tcPr>
                    <a:solidFill>
                      <a:srgbClr val="5684C4"/>
                    </a:solidFill>
                  </a:tcPr>
                </a:tc>
                <a:tc>
                  <a:txBody>
                    <a:bodyPr/>
                    <a:lstStyle/>
                    <a:p>
                      <a:r>
                        <a:rPr lang="en-US" sz="2400" dirty="0">
                          <a:solidFill>
                            <a:schemeClr val="bg1"/>
                          </a:solidFill>
                          <a:latin typeface="Sarabun" pitchFamily="2" charset="-34"/>
                          <a:cs typeface="Sarabun" pitchFamily="2" charset="-34"/>
                        </a:rPr>
                        <a:t>Comments</a:t>
                      </a:r>
                    </a:p>
                  </a:txBody>
                  <a:tcPr>
                    <a:solidFill>
                      <a:srgbClr val="5684C4"/>
                    </a:solidFill>
                  </a:tcPr>
                </a:tc>
                <a:extLst>
                  <a:ext uri="{0D108BD9-81ED-4DB2-BD59-A6C34878D82A}">
                    <a16:rowId xmlns:a16="http://schemas.microsoft.com/office/drawing/2014/main" val="2505607097"/>
                  </a:ext>
                </a:extLst>
              </a:tr>
              <a:tr h="548640">
                <a:tc>
                  <a:txBody>
                    <a:bodyPr/>
                    <a:lstStyle/>
                    <a:p>
                      <a:r>
                        <a:rPr lang="en-US" sz="2400" dirty="0">
                          <a:latin typeface="Sarabun" pitchFamily="2" charset="-34"/>
                          <a:cs typeface="Sarabun" pitchFamily="2" charset="-34"/>
                        </a:rPr>
                        <a:t>Products with digital elements</a:t>
                      </a:r>
                    </a:p>
                  </a:txBody>
                  <a:tcPr/>
                </a:tc>
                <a:tc>
                  <a:txBody>
                    <a:bodyPr/>
                    <a:lstStyle/>
                    <a:p>
                      <a:r>
                        <a:rPr lang="en-US" sz="2400" dirty="0">
                          <a:latin typeface="Sarabun" pitchFamily="2" charset="-34"/>
                          <a:cs typeface="Sarabun" pitchFamily="2" charset="-34"/>
                        </a:rPr>
                        <a:t>Regular and 3 classes of important/critical</a:t>
                      </a:r>
                    </a:p>
                  </a:txBody>
                  <a:tcPr/>
                </a:tc>
                <a:extLst>
                  <a:ext uri="{0D108BD9-81ED-4DB2-BD59-A6C34878D82A}">
                    <a16:rowId xmlns:a16="http://schemas.microsoft.com/office/drawing/2014/main" val="1868653232"/>
                  </a:ext>
                </a:extLst>
              </a:tr>
              <a:tr h="548640">
                <a:tc>
                  <a:txBody>
                    <a:bodyPr/>
                    <a:lstStyle/>
                    <a:p>
                      <a:r>
                        <a:rPr lang="en-US" sz="2400" dirty="0">
                          <a:latin typeface="Sarabun" pitchFamily="2" charset="-34"/>
                          <a:cs typeface="Sarabun" pitchFamily="2" charset="-34"/>
                        </a:rPr>
                        <a:t>TM dependencies</a:t>
                      </a:r>
                    </a:p>
                  </a:txBody>
                  <a:tcPr/>
                </a:tc>
                <a:tc>
                  <a:txBody>
                    <a:bodyPr/>
                    <a:lstStyle/>
                    <a:p>
                      <a:r>
                        <a:rPr lang="en-US" sz="2400" dirty="0">
                          <a:latin typeface="Sarabun" pitchFamily="2" charset="-34"/>
                          <a:cs typeface="Sarabun" pitchFamily="2" charset="-34"/>
                        </a:rPr>
                        <a:t>Open source isn’t exempted</a:t>
                      </a:r>
                    </a:p>
                  </a:txBody>
                  <a:tcPr/>
                </a:tc>
                <a:extLst>
                  <a:ext uri="{0D108BD9-81ED-4DB2-BD59-A6C34878D82A}">
                    <a16:rowId xmlns:a16="http://schemas.microsoft.com/office/drawing/2014/main" val="2164881309"/>
                  </a:ext>
                </a:extLst>
              </a:tr>
              <a:tr h="548640">
                <a:tc>
                  <a:txBody>
                    <a:bodyPr/>
                    <a:lstStyle/>
                    <a:p>
                      <a:endParaRPr lang="en-US" sz="2400" dirty="0">
                        <a:latin typeface="Sarabun" pitchFamily="2" charset="-34"/>
                        <a:cs typeface="Sarabun" pitchFamily="2" charset="-34"/>
                      </a:endParaRPr>
                    </a:p>
                  </a:txBody>
                  <a:tcPr/>
                </a:tc>
                <a:tc>
                  <a:txBody>
                    <a:bodyPr/>
                    <a:lstStyle/>
                    <a:p>
                      <a:r>
                        <a:rPr lang="en-US" sz="2400" dirty="0">
                          <a:latin typeface="Sarabun" pitchFamily="2" charset="-34"/>
                          <a:cs typeface="Sarabun" pitchFamily="2" charset="-34"/>
                        </a:rPr>
                        <a:t>Even if no one analyzed it before</a:t>
                      </a:r>
                    </a:p>
                  </a:txBody>
                  <a:tcPr/>
                </a:tc>
                <a:extLst>
                  <a:ext uri="{0D108BD9-81ED-4DB2-BD59-A6C34878D82A}">
                    <a16:rowId xmlns:a16="http://schemas.microsoft.com/office/drawing/2014/main" val="813087817"/>
                  </a:ext>
                </a:extLst>
              </a:tr>
              <a:tr h="548640">
                <a:tc>
                  <a:txBody>
                    <a:bodyPr/>
                    <a:lstStyle/>
                    <a:p>
                      <a:r>
                        <a:rPr lang="en-US" sz="2400" dirty="0">
                          <a:latin typeface="Sarabun" pitchFamily="2" charset="-34"/>
                          <a:cs typeface="Sarabun" pitchFamily="2" charset="-34"/>
                        </a:rPr>
                        <a:t>TM remote data processing</a:t>
                      </a:r>
                    </a:p>
                  </a:txBody>
                  <a:tcPr/>
                </a:tc>
                <a:tc>
                  <a:txBody>
                    <a:bodyPr/>
                    <a:lstStyle/>
                    <a:p>
                      <a:r>
                        <a:rPr lang="en-US" sz="2400" dirty="0">
                          <a:latin typeface="Sarabun" pitchFamily="2" charset="-34"/>
                          <a:cs typeface="Sarabun" pitchFamily="2" charset="-34"/>
                        </a:rPr>
                        <a:t>Boundary is mandatory (Guidance 168-170)</a:t>
                      </a:r>
                    </a:p>
                  </a:txBody>
                  <a:tcPr/>
                </a:tc>
                <a:extLst>
                  <a:ext uri="{0D108BD9-81ED-4DB2-BD59-A6C34878D82A}">
                    <a16:rowId xmlns:a16="http://schemas.microsoft.com/office/drawing/2014/main" val="617054000"/>
                  </a:ext>
                </a:extLst>
              </a:tr>
              <a:tr h="548640">
                <a:tc>
                  <a:txBody>
                    <a:bodyPr/>
                    <a:lstStyle/>
                    <a:p>
                      <a:r>
                        <a:rPr lang="en-US" sz="2400" dirty="0">
                          <a:latin typeface="Sarabun" pitchFamily="2" charset="-34"/>
                          <a:cs typeface="Sarabun" pitchFamily="2" charset="-34"/>
                        </a:rPr>
                        <a:t>TM products already shipped </a:t>
                      </a:r>
                    </a:p>
                  </a:txBody>
                  <a:tcPr/>
                </a:tc>
                <a:tc>
                  <a:txBody>
                    <a:bodyPr/>
                    <a:lstStyle/>
                    <a:p>
                      <a:r>
                        <a:rPr lang="en-US" sz="2400" dirty="0">
                          <a:latin typeface="Sarabun" pitchFamily="2" charset="-34"/>
                          <a:cs typeface="Sarabun" pitchFamily="2" charset="-34"/>
                        </a:rPr>
                        <a:t>May require a redesign to continue “placing on the market”</a:t>
                      </a:r>
                    </a:p>
                  </a:txBody>
                  <a:tcPr/>
                </a:tc>
                <a:extLst>
                  <a:ext uri="{0D108BD9-81ED-4DB2-BD59-A6C34878D82A}">
                    <a16:rowId xmlns:a16="http://schemas.microsoft.com/office/drawing/2014/main" val="1228375239"/>
                  </a:ext>
                </a:extLst>
              </a:tr>
              <a:tr h="548640">
                <a:tc>
                  <a:txBody>
                    <a:bodyPr/>
                    <a:lstStyle/>
                    <a:p>
                      <a:r>
                        <a:rPr lang="en-US" sz="2400" dirty="0">
                          <a:latin typeface="Sarabun" pitchFamily="2" charset="-34"/>
                          <a:cs typeface="Sarabun" pitchFamily="2" charset="-34"/>
                        </a:rPr>
                        <a:t>Any substantial modification...</a:t>
                      </a:r>
                    </a:p>
                  </a:txBody>
                  <a:tcPr/>
                </a:tc>
                <a:tc>
                  <a:txBody>
                    <a:bodyPr/>
                    <a:lstStyle/>
                    <a:p>
                      <a:r>
                        <a:rPr lang="en-US" sz="2400" dirty="0">
                          <a:latin typeface="Sarabun" pitchFamily="2" charset="-34"/>
                          <a:cs typeface="Sarabun" pitchFamily="2" charset="-34"/>
                        </a:rPr>
                        <a:t>Defined by change in risk, not code. </a:t>
                      </a:r>
                    </a:p>
                    <a:p>
                      <a:r>
                        <a:rPr lang="en-US" sz="2400" dirty="0">
                          <a:latin typeface="Sarabun" pitchFamily="2" charset="-34"/>
                          <a:cs typeface="Sarabun" pitchFamily="2" charset="-34"/>
                        </a:rPr>
                        <a:t>See Guidance 104-107</a:t>
                      </a:r>
                    </a:p>
                  </a:txBody>
                  <a:tcPr/>
                </a:tc>
                <a:extLst>
                  <a:ext uri="{0D108BD9-81ED-4DB2-BD59-A6C34878D82A}">
                    <a16:rowId xmlns:a16="http://schemas.microsoft.com/office/drawing/2014/main" val="1405491538"/>
                  </a:ext>
                </a:extLst>
              </a:tr>
            </a:tbl>
          </a:graphicData>
        </a:graphic>
      </p:graphicFrame>
    </p:spTree>
    <p:extLst>
      <p:ext uri="{BB962C8B-B14F-4D97-AF65-F5344CB8AC3E}">
        <p14:creationId xmlns:p14="http://schemas.microsoft.com/office/powerpoint/2010/main" val="2286483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AA7FA-383B-B25D-0462-C839C05F03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01846-5966-DFFF-034D-E1A2D025120E}"/>
              </a:ext>
            </a:extLst>
          </p:cNvPr>
          <p:cNvSpPr>
            <a:spLocks noGrp="1"/>
          </p:cNvSpPr>
          <p:nvPr>
            <p:ph type="title"/>
          </p:nvPr>
        </p:nvSpPr>
        <p:spPr>
          <a:xfrm>
            <a:off x="578224" y="365125"/>
            <a:ext cx="10775576" cy="1325563"/>
          </a:xfrm>
        </p:spPr>
        <p:txBody>
          <a:bodyPr>
            <a:normAutofit/>
          </a:bodyPr>
          <a:lstStyle/>
          <a:p>
            <a:r>
              <a:rPr lang="en-US" dirty="0"/>
              <a:t>“What can go wrong?”</a:t>
            </a:r>
          </a:p>
        </p:txBody>
      </p:sp>
      <p:graphicFrame>
        <p:nvGraphicFramePr>
          <p:cNvPr id="4" name="Content Placeholder 3">
            <a:extLst>
              <a:ext uri="{FF2B5EF4-FFF2-40B4-BE49-F238E27FC236}">
                <a16:creationId xmlns:a16="http://schemas.microsoft.com/office/drawing/2014/main" id="{947FA6DB-D93A-50FE-F873-91F7EC9C0326}"/>
              </a:ext>
            </a:extLst>
          </p:cNvPr>
          <p:cNvGraphicFramePr>
            <a:graphicFrameLocks noGrp="1"/>
          </p:cNvGraphicFramePr>
          <p:nvPr>
            <p:ph idx="1"/>
            <p:extLst>
              <p:ext uri="{D42A27DB-BD31-4B8C-83A1-F6EECF244321}">
                <p14:modId xmlns:p14="http://schemas.microsoft.com/office/powerpoint/2010/main" val="2888924458"/>
              </p:ext>
            </p:extLst>
          </p:nvPr>
        </p:nvGraphicFramePr>
        <p:xfrm>
          <a:off x="578224" y="2093071"/>
          <a:ext cx="11430001" cy="4064692"/>
        </p:xfrm>
        <a:graphic>
          <a:graphicData uri="http://schemas.openxmlformats.org/drawingml/2006/table">
            <a:tbl>
              <a:tblPr firstRow="1" bandRow="1">
                <a:tableStyleId>{5DA37D80-6434-44D0-A028-1B22A696006F}</a:tableStyleId>
              </a:tblPr>
              <a:tblGrid>
                <a:gridCol w="3173980">
                  <a:extLst>
                    <a:ext uri="{9D8B030D-6E8A-4147-A177-3AD203B41FA5}">
                      <a16:colId xmlns:a16="http://schemas.microsoft.com/office/drawing/2014/main" val="3789560503"/>
                    </a:ext>
                  </a:extLst>
                </a:gridCol>
                <a:gridCol w="8256021">
                  <a:extLst>
                    <a:ext uri="{9D8B030D-6E8A-4147-A177-3AD203B41FA5}">
                      <a16:colId xmlns:a16="http://schemas.microsoft.com/office/drawing/2014/main" val="1621065891"/>
                    </a:ext>
                  </a:extLst>
                </a:gridCol>
              </a:tblGrid>
              <a:tr h="503911">
                <a:tc>
                  <a:txBody>
                    <a:bodyPr/>
                    <a:lstStyle/>
                    <a:p>
                      <a:r>
                        <a:rPr lang="en-US" sz="2400" dirty="0">
                          <a:solidFill>
                            <a:schemeClr val="bg1"/>
                          </a:solidFill>
                          <a:latin typeface="Sarabun" pitchFamily="2" charset="-34"/>
                          <a:cs typeface="Sarabun" pitchFamily="2" charset="-34"/>
                        </a:rPr>
                        <a:t>CRA Answer</a:t>
                      </a:r>
                    </a:p>
                  </a:txBody>
                  <a:tcPr>
                    <a:solidFill>
                      <a:schemeClr val="accent2"/>
                    </a:solidFill>
                  </a:tcPr>
                </a:tc>
                <a:tc>
                  <a:txBody>
                    <a:bodyPr/>
                    <a:lstStyle/>
                    <a:p>
                      <a:r>
                        <a:rPr lang="en-US" sz="2400" dirty="0">
                          <a:solidFill>
                            <a:schemeClr val="bg1"/>
                          </a:solidFill>
                          <a:latin typeface="Sarabun" pitchFamily="2" charset="-34"/>
                          <a:cs typeface="Sarabun" pitchFamily="2" charset="-34"/>
                        </a:rPr>
                        <a:t>Comments</a:t>
                      </a:r>
                    </a:p>
                  </a:txBody>
                  <a:tcPr>
                    <a:solidFill>
                      <a:schemeClr val="accent2"/>
                    </a:solidFill>
                  </a:tcPr>
                </a:tc>
                <a:extLst>
                  <a:ext uri="{0D108BD9-81ED-4DB2-BD59-A6C34878D82A}">
                    <a16:rowId xmlns:a16="http://schemas.microsoft.com/office/drawing/2014/main" val="2505607097"/>
                  </a:ext>
                </a:extLst>
              </a:tr>
              <a:tr h="503911">
                <a:tc>
                  <a:txBody>
                    <a:bodyPr/>
                    <a:lstStyle/>
                    <a:p>
                      <a:r>
                        <a:rPr lang="en-US" sz="2400" dirty="0">
                          <a:latin typeface="Sarabun" pitchFamily="2" charset="-34"/>
                          <a:cs typeface="Sarabun" pitchFamily="2" charset="-34"/>
                        </a:rPr>
                        <a:t>The entire CRA</a:t>
                      </a:r>
                    </a:p>
                  </a:txBody>
                  <a:tcPr/>
                </a:tc>
                <a:tc>
                  <a:txBody>
                    <a:bodyPr/>
                    <a:lstStyle/>
                    <a:p>
                      <a:r>
                        <a:rPr lang="en-US" sz="2400" dirty="0">
                          <a:latin typeface="Sarabun" pitchFamily="2" charset="-34"/>
                          <a:cs typeface="Sarabun" pitchFamily="2" charset="-34"/>
                        </a:rPr>
                        <a:t>“do not pose cybersecurity risks to persons and </a:t>
                      </a:r>
                      <a:r>
                        <a:rPr lang="en-US" sz="2400" dirty="0" err="1">
                          <a:latin typeface="Sarabun" pitchFamily="2" charset="-34"/>
                          <a:cs typeface="Sarabun" pitchFamily="2" charset="-34"/>
                        </a:rPr>
                        <a:t>organisations</a:t>
                      </a:r>
                      <a:r>
                        <a:rPr lang="en-US" sz="2400" dirty="0">
                          <a:latin typeface="Sarabun" pitchFamily="2" charset="-34"/>
                          <a:cs typeface="Sarabun" pitchFamily="2" charset="-34"/>
                        </a:rPr>
                        <a:t>”</a:t>
                      </a:r>
                    </a:p>
                  </a:txBody>
                  <a:tcPr/>
                </a:tc>
                <a:extLst>
                  <a:ext uri="{0D108BD9-81ED-4DB2-BD59-A6C34878D82A}">
                    <a16:rowId xmlns:a16="http://schemas.microsoft.com/office/drawing/2014/main" val="120303149"/>
                  </a:ext>
                </a:extLst>
              </a:tr>
              <a:tr h="503911">
                <a:tc>
                  <a:txBody>
                    <a:bodyPr/>
                    <a:lstStyle/>
                    <a:p>
                      <a:r>
                        <a:rPr lang="en-US" sz="2400" dirty="0">
                          <a:latin typeface="Sarabun" pitchFamily="2" charset="-34"/>
                          <a:cs typeface="Sarabun" pitchFamily="2" charset="-34"/>
                        </a:rPr>
                        <a:t>Annex I</a:t>
                      </a:r>
                    </a:p>
                  </a:txBody>
                  <a:tcPr/>
                </a:tc>
                <a:tc>
                  <a:txBody>
                    <a:bodyPr/>
                    <a:lstStyle/>
                    <a:p>
                      <a:r>
                        <a:rPr lang="en-US" sz="2400" dirty="0">
                          <a:latin typeface="Sarabun" pitchFamily="2" charset="-34"/>
                          <a:cs typeface="Sarabun" pitchFamily="2" charset="-34"/>
                        </a:rPr>
                        <a:t>10 requirements (“appropriate level of security based on the risks”, and lists defenses, leaving the threats sort of implicit)</a:t>
                      </a:r>
                    </a:p>
                  </a:txBody>
                  <a:tcPr/>
                </a:tc>
                <a:extLst>
                  <a:ext uri="{0D108BD9-81ED-4DB2-BD59-A6C34878D82A}">
                    <a16:rowId xmlns:a16="http://schemas.microsoft.com/office/drawing/2014/main" val="1868653232"/>
                  </a:ext>
                </a:extLst>
              </a:tr>
              <a:tr h="503911">
                <a:tc>
                  <a:txBody>
                    <a:bodyPr/>
                    <a:lstStyle/>
                    <a:p>
                      <a:endParaRPr lang="en-US" sz="2400" dirty="0">
                        <a:latin typeface="Sarabun" pitchFamily="2" charset="-34"/>
                        <a:cs typeface="Sarabun" pitchFamily="2" charset="-34"/>
                      </a:endParaRPr>
                    </a:p>
                  </a:txBody>
                  <a:tcPr/>
                </a:tc>
                <a:tc>
                  <a:txBody>
                    <a:bodyPr/>
                    <a:lstStyle/>
                    <a:p>
                      <a:r>
                        <a:rPr lang="en-US" sz="2400" dirty="0">
                          <a:latin typeface="Sarabun" pitchFamily="2" charset="-34"/>
                          <a:cs typeface="Sarabun" pitchFamily="2" charset="-34"/>
                        </a:rPr>
                        <a:t>Annex VII.3 requires “an assessment of the risks” </a:t>
                      </a:r>
                    </a:p>
                  </a:txBody>
                  <a:tcPr/>
                </a:tc>
                <a:extLst>
                  <a:ext uri="{0D108BD9-81ED-4DB2-BD59-A6C34878D82A}">
                    <a16:rowId xmlns:a16="http://schemas.microsoft.com/office/drawing/2014/main" val="627735688"/>
                  </a:ext>
                </a:extLst>
              </a:tr>
              <a:tr h="503911">
                <a:tc>
                  <a:txBody>
                    <a:bodyPr/>
                    <a:lstStyle/>
                    <a:p>
                      <a:r>
                        <a:rPr lang="en-US" sz="2400" dirty="0">
                          <a:latin typeface="Sarabun" pitchFamily="2" charset="-34"/>
                          <a:cs typeface="Sarabun" pitchFamily="2" charset="-34"/>
                        </a:rPr>
                        <a:t>Dependencies</a:t>
                      </a:r>
                    </a:p>
                  </a:txBody>
                  <a:tcPr/>
                </a:tc>
                <a:tc>
                  <a:txBody>
                    <a:bodyPr/>
                    <a:lstStyle/>
                    <a:p>
                      <a:r>
                        <a:rPr lang="en-US" sz="2400" dirty="0">
                          <a:latin typeface="Sarabun" pitchFamily="2" charset="-34"/>
                          <a:cs typeface="Sarabun" pitchFamily="2" charset="-34"/>
                        </a:rPr>
                        <a:t>Not exempted</a:t>
                      </a:r>
                    </a:p>
                  </a:txBody>
                  <a:tcPr/>
                </a:tc>
                <a:extLst>
                  <a:ext uri="{0D108BD9-81ED-4DB2-BD59-A6C34878D82A}">
                    <a16:rowId xmlns:a16="http://schemas.microsoft.com/office/drawing/2014/main" val="2164881309"/>
                  </a:ext>
                </a:extLst>
              </a:tr>
              <a:tr h="907039">
                <a:tc>
                  <a:txBody>
                    <a:bodyPr/>
                    <a:lstStyle/>
                    <a:p>
                      <a:r>
                        <a:rPr lang="en-US" sz="2400" dirty="0">
                          <a:latin typeface="Sarabun" pitchFamily="2" charset="-34"/>
                          <a:cs typeface="Sarabun" pitchFamily="2" charset="-34"/>
                        </a:rPr>
                        <a:t>Remote data processing</a:t>
                      </a:r>
                    </a:p>
                  </a:txBody>
                  <a:tcPr/>
                </a:tc>
                <a:tc>
                  <a:txBody>
                    <a:bodyPr/>
                    <a:lstStyle/>
                    <a:p>
                      <a:r>
                        <a:rPr lang="en-US" sz="2400" dirty="0">
                          <a:latin typeface="Sarabun" pitchFamily="2" charset="-34"/>
                          <a:cs typeface="Sarabun" pitchFamily="2" charset="-34"/>
                        </a:rPr>
                        <a:t>Consider what happens if the RDP is popped</a:t>
                      </a:r>
                    </a:p>
                  </a:txBody>
                  <a:tcPr/>
                </a:tc>
                <a:extLst>
                  <a:ext uri="{0D108BD9-81ED-4DB2-BD59-A6C34878D82A}">
                    <a16:rowId xmlns:a16="http://schemas.microsoft.com/office/drawing/2014/main" val="617054000"/>
                  </a:ext>
                </a:extLst>
              </a:tr>
            </a:tbl>
          </a:graphicData>
        </a:graphic>
      </p:graphicFrame>
    </p:spTree>
    <p:extLst>
      <p:ext uri="{BB962C8B-B14F-4D97-AF65-F5344CB8AC3E}">
        <p14:creationId xmlns:p14="http://schemas.microsoft.com/office/powerpoint/2010/main" val="818043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2D99-B822-18DF-A03F-6F36C7C8CD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EF1E7-EC40-85A9-260D-14E3E4CF43F9}"/>
              </a:ext>
            </a:extLst>
          </p:cNvPr>
          <p:cNvSpPr>
            <a:spLocks noGrp="1"/>
          </p:cNvSpPr>
          <p:nvPr>
            <p:ph type="title"/>
          </p:nvPr>
        </p:nvSpPr>
        <p:spPr>
          <a:xfrm>
            <a:off x="564776" y="365125"/>
            <a:ext cx="10789024" cy="1325563"/>
          </a:xfrm>
        </p:spPr>
        <p:txBody>
          <a:bodyPr>
            <a:normAutofit/>
          </a:bodyPr>
          <a:lstStyle/>
          <a:p>
            <a:r>
              <a:rPr lang="en-US" dirty="0"/>
              <a:t>“What are we going to do?”</a:t>
            </a:r>
          </a:p>
        </p:txBody>
      </p:sp>
      <p:graphicFrame>
        <p:nvGraphicFramePr>
          <p:cNvPr id="4" name="Content Placeholder 3">
            <a:extLst>
              <a:ext uri="{FF2B5EF4-FFF2-40B4-BE49-F238E27FC236}">
                <a16:creationId xmlns:a16="http://schemas.microsoft.com/office/drawing/2014/main" id="{1F3DC320-01C8-3D65-267B-2046C8F76CF6}"/>
              </a:ext>
            </a:extLst>
          </p:cNvPr>
          <p:cNvGraphicFramePr>
            <a:graphicFrameLocks noGrp="1"/>
          </p:cNvGraphicFramePr>
          <p:nvPr>
            <p:ph idx="1"/>
            <p:extLst>
              <p:ext uri="{D42A27DB-BD31-4B8C-83A1-F6EECF244321}">
                <p14:modId xmlns:p14="http://schemas.microsoft.com/office/powerpoint/2010/main" val="1825318291"/>
              </p:ext>
            </p:extLst>
          </p:nvPr>
        </p:nvGraphicFramePr>
        <p:xfrm>
          <a:off x="564776" y="2093071"/>
          <a:ext cx="11443449" cy="2922683"/>
        </p:xfrm>
        <a:graphic>
          <a:graphicData uri="http://schemas.openxmlformats.org/drawingml/2006/table">
            <a:tbl>
              <a:tblPr firstRow="1" bandRow="1">
                <a:tableStyleId>{E8B1032C-EA38-4F05-BA0D-38AFFFC7BED3}</a:tableStyleId>
              </a:tblPr>
              <a:tblGrid>
                <a:gridCol w="2232212">
                  <a:extLst>
                    <a:ext uri="{9D8B030D-6E8A-4147-A177-3AD203B41FA5}">
                      <a16:colId xmlns:a16="http://schemas.microsoft.com/office/drawing/2014/main" val="3789560503"/>
                    </a:ext>
                  </a:extLst>
                </a:gridCol>
                <a:gridCol w="9211237">
                  <a:extLst>
                    <a:ext uri="{9D8B030D-6E8A-4147-A177-3AD203B41FA5}">
                      <a16:colId xmlns:a16="http://schemas.microsoft.com/office/drawing/2014/main" val="1621065891"/>
                    </a:ext>
                  </a:extLst>
                </a:gridCol>
              </a:tblGrid>
              <a:tr h="503911">
                <a:tc>
                  <a:txBody>
                    <a:bodyPr/>
                    <a:lstStyle/>
                    <a:p>
                      <a:r>
                        <a:rPr lang="en-US" sz="2400" dirty="0">
                          <a:solidFill>
                            <a:schemeClr val="bg1"/>
                          </a:solidFill>
                          <a:latin typeface="Sarabun" pitchFamily="2" charset="-34"/>
                          <a:cs typeface="Sarabun" pitchFamily="2" charset="-34"/>
                        </a:rPr>
                        <a:t>CRA Answer</a:t>
                      </a:r>
                    </a:p>
                  </a:txBody>
                  <a:tcPr>
                    <a:solidFill>
                      <a:srgbClr val="7EC352"/>
                    </a:solidFill>
                  </a:tcPr>
                </a:tc>
                <a:tc>
                  <a:txBody>
                    <a:bodyPr/>
                    <a:lstStyle/>
                    <a:p>
                      <a:r>
                        <a:rPr lang="en-US" sz="2400" dirty="0">
                          <a:solidFill>
                            <a:schemeClr val="bg1"/>
                          </a:solidFill>
                          <a:latin typeface="Sarabun" pitchFamily="2" charset="-34"/>
                          <a:cs typeface="Sarabun" pitchFamily="2" charset="-34"/>
                        </a:rPr>
                        <a:t>Comments</a:t>
                      </a:r>
                    </a:p>
                  </a:txBody>
                  <a:tcPr>
                    <a:solidFill>
                      <a:srgbClr val="7EC352"/>
                    </a:solidFill>
                  </a:tcPr>
                </a:tc>
                <a:extLst>
                  <a:ext uri="{0D108BD9-81ED-4DB2-BD59-A6C34878D82A}">
                    <a16:rowId xmlns:a16="http://schemas.microsoft.com/office/drawing/2014/main" val="2505607097"/>
                  </a:ext>
                </a:extLst>
              </a:tr>
              <a:tr h="503911">
                <a:tc>
                  <a:txBody>
                    <a:bodyPr/>
                    <a:lstStyle/>
                    <a:p>
                      <a:r>
                        <a:rPr lang="en-US" sz="2400" dirty="0">
                          <a:latin typeface="Sarabun" pitchFamily="2" charset="-34"/>
                          <a:cs typeface="Sarabun" pitchFamily="2" charset="-34"/>
                        </a:rPr>
                        <a:t>Remove risks </a:t>
                      </a:r>
                    </a:p>
                  </a:txBody>
                  <a:tcPr/>
                </a:tc>
                <a:tc>
                  <a:txBody>
                    <a:bodyPr/>
                    <a:lstStyle/>
                    <a:p>
                      <a:r>
                        <a:rPr lang="en-US" sz="2400" dirty="0">
                          <a:latin typeface="Sarabun" pitchFamily="2" charset="-34"/>
                          <a:cs typeface="Sarabun" pitchFamily="2" charset="-34"/>
                        </a:rPr>
                        <a:t>Appropriate level of security for intended purpose, foreseeable use</a:t>
                      </a:r>
                    </a:p>
                  </a:txBody>
                  <a:tcPr/>
                </a:tc>
                <a:extLst>
                  <a:ext uri="{0D108BD9-81ED-4DB2-BD59-A6C34878D82A}">
                    <a16:rowId xmlns:a16="http://schemas.microsoft.com/office/drawing/2014/main" val="120303149"/>
                  </a:ext>
                </a:extLst>
              </a:tr>
              <a:tr h="503911">
                <a:tc>
                  <a:txBody>
                    <a:bodyPr/>
                    <a:lstStyle/>
                    <a:p>
                      <a:endParaRPr lang="en-US" sz="2400" dirty="0">
                        <a:latin typeface="Sarabun" pitchFamily="2" charset="-34"/>
                        <a:cs typeface="Sarabun" pitchFamily="2" charset="-34"/>
                      </a:endParaRPr>
                    </a:p>
                  </a:txBody>
                  <a:tcPr/>
                </a:tc>
                <a:tc>
                  <a:txBody>
                    <a:bodyPr/>
                    <a:lstStyle/>
                    <a:p>
                      <a:r>
                        <a:rPr lang="en-US" sz="2400" dirty="0">
                          <a:latin typeface="Sarabun" pitchFamily="2" charset="-34"/>
                          <a:cs typeface="Sarabun" pitchFamily="2" charset="-34"/>
                        </a:rPr>
                        <a:t>Not “</a:t>
                      </a:r>
                      <a:r>
                        <a:rPr lang="en-US" sz="2400" dirty="0" err="1">
                          <a:latin typeface="Sarabun" pitchFamily="2" charset="-34"/>
                          <a:cs typeface="Sarabun" pitchFamily="2" charset="-34"/>
                        </a:rPr>
                        <a:t>organisation’s</a:t>
                      </a:r>
                      <a:r>
                        <a:rPr lang="en-US" sz="2400" dirty="0">
                          <a:latin typeface="Sarabun" pitchFamily="2" charset="-34"/>
                          <a:cs typeface="Sarabun" pitchFamily="2" charset="-34"/>
                        </a:rPr>
                        <a:t> internal objectives or risk appetite.”</a:t>
                      </a:r>
                    </a:p>
                  </a:txBody>
                  <a:tcPr/>
                </a:tc>
                <a:extLst>
                  <a:ext uri="{0D108BD9-81ED-4DB2-BD59-A6C34878D82A}">
                    <a16:rowId xmlns:a16="http://schemas.microsoft.com/office/drawing/2014/main" val="1868653232"/>
                  </a:ext>
                </a:extLst>
              </a:tr>
              <a:tr h="503911">
                <a:tc>
                  <a:txBody>
                    <a:bodyPr/>
                    <a:lstStyle/>
                    <a:p>
                      <a:endParaRPr lang="en-US" sz="2400" dirty="0">
                        <a:latin typeface="Sarabun" pitchFamily="2" charset="-34"/>
                        <a:cs typeface="Sarabun" pitchFamily="2" charset="-34"/>
                      </a:endParaRPr>
                    </a:p>
                  </a:txBody>
                  <a:tcPr/>
                </a:tc>
                <a:tc>
                  <a:txBody>
                    <a:bodyPr/>
                    <a:lstStyle/>
                    <a:p>
                      <a:r>
                        <a:rPr lang="en-US" sz="2400" dirty="0">
                          <a:latin typeface="Sarabun" pitchFamily="2" charset="-34"/>
                          <a:cs typeface="Sarabun" pitchFamily="2" charset="-34"/>
                        </a:rPr>
                        <a:t>“mere cost considerations are not relevant” (G 158)</a:t>
                      </a:r>
                    </a:p>
                  </a:txBody>
                  <a:tcPr/>
                </a:tc>
                <a:extLst>
                  <a:ext uri="{0D108BD9-81ED-4DB2-BD59-A6C34878D82A}">
                    <a16:rowId xmlns:a16="http://schemas.microsoft.com/office/drawing/2014/main" val="2164881309"/>
                  </a:ext>
                </a:extLst>
              </a:tr>
              <a:tr h="907039">
                <a:tc>
                  <a:txBody>
                    <a:bodyPr/>
                    <a:lstStyle/>
                    <a:p>
                      <a:r>
                        <a:rPr lang="en-US" sz="2400" dirty="0">
                          <a:latin typeface="Sarabun" pitchFamily="2" charset="-34"/>
                          <a:cs typeface="Sarabun" pitchFamily="2" charset="-34"/>
                        </a:rPr>
                        <a:t>Remote data processing</a:t>
                      </a:r>
                    </a:p>
                  </a:txBody>
                  <a:tcPr/>
                </a:tc>
                <a:tc>
                  <a:txBody>
                    <a:bodyPr/>
                    <a:lstStyle/>
                    <a:p>
                      <a:r>
                        <a:rPr lang="en-US" sz="2400" dirty="0">
                          <a:latin typeface="Sarabun" pitchFamily="2" charset="-34"/>
                          <a:cs typeface="Sarabun" pitchFamily="2" charset="-34"/>
                        </a:rPr>
                        <a:t>Consider what happens if the RDP is popped</a:t>
                      </a:r>
                    </a:p>
                  </a:txBody>
                  <a:tcPr/>
                </a:tc>
                <a:extLst>
                  <a:ext uri="{0D108BD9-81ED-4DB2-BD59-A6C34878D82A}">
                    <a16:rowId xmlns:a16="http://schemas.microsoft.com/office/drawing/2014/main" val="617054000"/>
                  </a:ext>
                </a:extLst>
              </a:tr>
            </a:tbl>
          </a:graphicData>
        </a:graphic>
      </p:graphicFrame>
      <p:sp>
        <p:nvSpPr>
          <p:cNvPr id="3" name="TextBox 2">
            <a:extLst>
              <a:ext uri="{FF2B5EF4-FFF2-40B4-BE49-F238E27FC236}">
                <a16:creationId xmlns:a16="http://schemas.microsoft.com/office/drawing/2014/main" id="{0338F5E4-2376-4C1B-B94A-ED5EAB6AD19C}"/>
              </a:ext>
            </a:extLst>
          </p:cNvPr>
          <p:cNvSpPr txBox="1"/>
          <p:nvPr/>
        </p:nvSpPr>
        <p:spPr>
          <a:xfrm>
            <a:off x="645458" y="5607424"/>
            <a:ext cx="9897035" cy="369332"/>
          </a:xfrm>
          <a:prstGeom prst="rect">
            <a:avLst/>
          </a:prstGeom>
          <a:noFill/>
        </p:spPr>
        <p:txBody>
          <a:bodyPr wrap="square" rtlCol="0">
            <a:spAutoFit/>
          </a:bodyPr>
          <a:lstStyle/>
          <a:p>
            <a:r>
              <a:rPr lang="en-US" dirty="0">
                <a:latin typeface="Sarabun" pitchFamily="2" charset="-34"/>
                <a:cs typeface="Sarabun" pitchFamily="2" charset="-34"/>
              </a:rPr>
              <a:t>By “remove risks” I believe they mean “implement technical changes to prevent the threat.”</a:t>
            </a:r>
          </a:p>
        </p:txBody>
      </p:sp>
    </p:spTree>
    <p:extLst>
      <p:ext uri="{BB962C8B-B14F-4D97-AF65-F5344CB8AC3E}">
        <p14:creationId xmlns:p14="http://schemas.microsoft.com/office/powerpoint/2010/main" val="948914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68283-3D05-8035-9205-B2FF934A1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79C89-BDA2-7E83-0FDB-EFFF5465FD5B}"/>
              </a:ext>
            </a:extLst>
          </p:cNvPr>
          <p:cNvSpPr>
            <a:spLocks noGrp="1"/>
          </p:cNvSpPr>
          <p:nvPr>
            <p:ph type="title"/>
          </p:nvPr>
        </p:nvSpPr>
        <p:spPr>
          <a:xfrm>
            <a:off x="537883" y="365125"/>
            <a:ext cx="10815917" cy="1325563"/>
          </a:xfrm>
        </p:spPr>
        <p:txBody>
          <a:bodyPr>
            <a:normAutofit/>
          </a:bodyPr>
          <a:lstStyle/>
          <a:p>
            <a:r>
              <a:rPr lang="en-US" dirty="0"/>
              <a:t>“Did we do a good job?”</a:t>
            </a:r>
          </a:p>
        </p:txBody>
      </p:sp>
      <p:graphicFrame>
        <p:nvGraphicFramePr>
          <p:cNvPr id="4" name="Content Placeholder 3">
            <a:extLst>
              <a:ext uri="{FF2B5EF4-FFF2-40B4-BE49-F238E27FC236}">
                <a16:creationId xmlns:a16="http://schemas.microsoft.com/office/drawing/2014/main" id="{95FBBF35-DBA1-31D7-FA2D-C69D49DFF0E8}"/>
              </a:ext>
            </a:extLst>
          </p:cNvPr>
          <p:cNvGraphicFramePr>
            <a:graphicFrameLocks noGrp="1"/>
          </p:cNvGraphicFramePr>
          <p:nvPr>
            <p:ph idx="1"/>
            <p:extLst>
              <p:ext uri="{D42A27DB-BD31-4B8C-83A1-F6EECF244321}">
                <p14:modId xmlns:p14="http://schemas.microsoft.com/office/powerpoint/2010/main" val="2662730427"/>
              </p:ext>
            </p:extLst>
          </p:nvPr>
        </p:nvGraphicFramePr>
        <p:xfrm>
          <a:off x="537883" y="2294777"/>
          <a:ext cx="11416554" cy="4477163"/>
        </p:xfrm>
        <a:graphic>
          <a:graphicData uri="http://schemas.openxmlformats.org/drawingml/2006/table">
            <a:tbl>
              <a:tblPr firstRow="1" bandRow="1">
                <a:tableStyleId>{BC89EF96-8CEA-46FF-86C4-4CE0E7609802}</a:tableStyleId>
              </a:tblPr>
              <a:tblGrid>
                <a:gridCol w="4751513">
                  <a:extLst>
                    <a:ext uri="{9D8B030D-6E8A-4147-A177-3AD203B41FA5}">
                      <a16:colId xmlns:a16="http://schemas.microsoft.com/office/drawing/2014/main" val="3789560503"/>
                    </a:ext>
                  </a:extLst>
                </a:gridCol>
                <a:gridCol w="6665041">
                  <a:extLst>
                    <a:ext uri="{9D8B030D-6E8A-4147-A177-3AD203B41FA5}">
                      <a16:colId xmlns:a16="http://schemas.microsoft.com/office/drawing/2014/main" val="1621065891"/>
                    </a:ext>
                  </a:extLst>
                </a:gridCol>
              </a:tblGrid>
              <a:tr h="503911">
                <a:tc>
                  <a:txBody>
                    <a:bodyPr/>
                    <a:lstStyle/>
                    <a:p>
                      <a:r>
                        <a:rPr lang="en-US" sz="2400" dirty="0">
                          <a:solidFill>
                            <a:schemeClr val="bg1"/>
                          </a:solidFill>
                          <a:latin typeface="Sarabun" pitchFamily="2" charset="-34"/>
                          <a:cs typeface="Sarabun" pitchFamily="2" charset="-34"/>
                        </a:rPr>
                        <a:t>CRA Answer</a:t>
                      </a:r>
                    </a:p>
                  </a:txBody>
                  <a:tcPr>
                    <a:solidFill>
                      <a:srgbClr val="5684C4"/>
                    </a:solidFill>
                  </a:tcPr>
                </a:tc>
                <a:tc>
                  <a:txBody>
                    <a:bodyPr/>
                    <a:lstStyle/>
                    <a:p>
                      <a:r>
                        <a:rPr lang="en-US" sz="2400" dirty="0">
                          <a:solidFill>
                            <a:schemeClr val="bg1"/>
                          </a:solidFill>
                          <a:latin typeface="Sarabun" pitchFamily="2" charset="-34"/>
                          <a:cs typeface="Sarabun" pitchFamily="2" charset="-34"/>
                        </a:rPr>
                        <a:t>Comments</a:t>
                      </a:r>
                    </a:p>
                  </a:txBody>
                  <a:tcPr>
                    <a:solidFill>
                      <a:srgbClr val="5684C4"/>
                    </a:solidFill>
                  </a:tcPr>
                </a:tc>
                <a:extLst>
                  <a:ext uri="{0D108BD9-81ED-4DB2-BD59-A6C34878D82A}">
                    <a16:rowId xmlns:a16="http://schemas.microsoft.com/office/drawing/2014/main" val="2505607097"/>
                  </a:ext>
                </a:extLst>
              </a:tr>
              <a:tr h="503911">
                <a:tc>
                  <a:txBody>
                    <a:bodyPr/>
                    <a:lstStyle/>
                    <a:p>
                      <a:r>
                        <a:rPr lang="en-US" sz="2400" dirty="0">
                          <a:latin typeface="Sarabun" pitchFamily="2" charset="-34"/>
                          <a:cs typeface="Sarabun" pitchFamily="2" charset="-34"/>
                        </a:rPr>
                        <a:t>Declaration of conformity(!)</a:t>
                      </a:r>
                    </a:p>
                  </a:txBody>
                  <a:tcPr/>
                </a:tc>
                <a:tc>
                  <a:txBody>
                    <a:bodyPr/>
                    <a:lstStyle/>
                    <a:p>
                      <a:r>
                        <a:rPr lang="en-US" sz="2400" dirty="0">
                          <a:latin typeface="Sarabun" pitchFamily="2" charset="-34"/>
                          <a:cs typeface="Sarabun" pitchFamily="2" charset="-34"/>
                        </a:rPr>
                        <a:t>Annexes V, VI, VII</a:t>
                      </a:r>
                    </a:p>
                  </a:txBody>
                  <a:tcPr/>
                </a:tc>
                <a:extLst>
                  <a:ext uri="{0D108BD9-81ED-4DB2-BD59-A6C34878D82A}">
                    <a16:rowId xmlns:a16="http://schemas.microsoft.com/office/drawing/2014/main" val="1868653232"/>
                  </a:ext>
                </a:extLst>
              </a:tr>
              <a:tr h="503911">
                <a:tc>
                  <a:txBody>
                    <a:bodyPr/>
                    <a:lstStyle/>
                    <a:p>
                      <a:endParaRPr lang="en-US" sz="2400" dirty="0">
                        <a:latin typeface="Sarabun" pitchFamily="2" charset="-34"/>
                        <a:cs typeface="Sarabun" pitchFamily="2" charset="-34"/>
                      </a:endParaRPr>
                    </a:p>
                  </a:txBody>
                  <a:tcPr/>
                </a:tc>
                <a:tc>
                  <a:txBody>
                    <a:bodyPr/>
                    <a:lstStyle/>
                    <a:p>
                      <a:r>
                        <a:rPr lang="en-US" sz="2400" dirty="0">
                          <a:latin typeface="Sarabun" pitchFamily="2" charset="-34"/>
                          <a:cs typeface="Sarabun" pitchFamily="2" charset="-34"/>
                        </a:rPr>
                        <a:t>External review for Important, Critical products</a:t>
                      </a:r>
                    </a:p>
                  </a:txBody>
                  <a:tcPr/>
                </a:tc>
                <a:extLst>
                  <a:ext uri="{0D108BD9-81ED-4DB2-BD59-A6C34878D82A}">
                    <a16:rowId xmlns:a16="http://schemas.microsoft.com/office/drawing/2014/main" val="3111349206"/>
                  </a:ext>
                </a:extLst>
              </a:tr>
              <a:tr h="503911">
                <a:tc>
                  <a:txBody>
                    <a:bodyPr/>
                    <a:lstStyle/>
                    <a:p>
                      <a:r>
                        <a:rPr lang="en-US" sz="2400" dirty="0">
                          <a:latin typeface="Sarabun" pitchFamily="2" charset="-34"/>
                          <a:cs typeface="Sarabun" pitchFamily="2" charset="-34"/>
                        </a:rPr>
                        <a:t>Annex VII </a:t>
                      </a:r>
                    </a:p>
                  </a:txBody>
                  <a:tcPr/>
                </a:tc>
                <a:tc>
                  <a:txBody>
                    <a:bodyPr/>
                    <a:lstStyle/>
                    <a:p>
                      <a:pPr marL="342900" indent="-342900">
                        <a:buFont typeface="Arial" panose="020B0604020202020204" pitchFamily="34" charset="0"/>
                        <a:buChar char="•"/>
                      </a:pPr>
                      <a:r>
                        <a:rPr lang="en-US" sz="2400" dirty="0">
                          <a:latin typeface="Sarabun" pitchFamily="2" charset="-34"/>
                          <a:cs typeface="Sarabun" pitchFamily="2" charset="-34"/>
                        </a:rPr>
                        <a:t>List of harmonized standards applied</a:t>
                      </a:r>
                    </a:p>
                    <a:p>
                      <a:pPr marL="342900" indent="-342900">
                        <a:buFont typeface="Arial" panose="020B0604020202020204" pitchFamily="34" charset="0"/>
                        <a:buChar char="•"/>
                      </a:pPr>
                      <a:r>
                        <a:rPr lang="en-US" sz="2400" dirty="0">
                          <a:latin typeface="Sarabun" pitchFamily="2" charset="-34"/>
                          <a:cs typeface="Sarabun" pitchFamily="2" charset="-34"/>
                        </a:rPr>
                        <a:t>Threat model and other technical documentation</a:t>
                      </a:r>
                    </a:p>
                    <a:p>
                      <a:pPr marL="342900" indent="-342900">
                        <a:buFont typeface="Arial" panose="020B0604020202020204" pitchFamily="34" charset="0"/>
                        <a:buChar char="•"/>
                      </a:pPr>
                      <a:endParaRPr lang="en-US" sz="2400" dirty="0">
                        <a:latin typeface="Sarabun" pitchFamily="2" charset="-34"/>
                        <a:cs typeface="Sarabun" pitchFamily="2" charset="-34"/>
                      </a:endParaRPr>
                    </a:p>
                  </a:txBody>
                  <a:tcPr/>
                </a:tc>
                <a:extLst>
                  <a:ext uri="{0D108BD9-81ED-4DB2-BD59-A6C34878D82A}">
                    <a16:rowId xmlns:a16="http://schemas.microsoft.com/office/drawing/2014/main" val="2164881309"/>
                  </a:ext>
                </a:extLst>
              </a:tr>
              <a:tr h="503911">
                <a:tc>
                  <a:txBody>
                    <a:bodyPr/>
                    <a:lstStyle/>
                    <a:p>
                      <a:endParaRPr lang="en-US" sz="2400" dirty="0">
                        <a:latin typeface="Sarabun" pitchFamily="2" charset="-34"/>
                        <a:cs typeface="Sarabun" pitchFamily="2" charset="-34"/>
                      </a:endParaRPr>
                    </a:p>
                  </a:txBody>
                  <a:tcPr/>
                </a:tc>
                <a:tc>
                  <a:txBody>
                    <a:bodyPr/>
                    <a:lstStyle/>
                    <a:p>
                      <a:r>
                        <a:rPr lang="en-US" sz="2400" dirty="0">
                          <a:latin typeface="Sarabun" pitchFamily="2" charset="-34"/>
                          <a:cs typeface="Sarabun" pitchFamily="2" charset="-34"/>
                        </a:rPr>
                        <a:t>Even if no one analyzed it before</a:t>
                      </a:r>
                    </a:p>
                  </a:txBody>
                  <a:tcPr/>
                </a:tc>
                <a:extLst>
                  <a:ext uri="{0D108BD9-81ED-4DB2-BD59-A6C34878D82A}">
                    <a16:rowId xmlns:a16="http://schemas.microsoft.com/office/drawing/2014/main" val="813087817"/>
                  </a:ext>
                </a:extLst>
              </a:tr>
              <a:tr h="907039">
                <a:tc>
                  <a:txBody>
                    <a:bodyPr/>
                    <a:lstStyle/>
                    <a:p>
                      <a:endParaRPr lang="en-US" sz="2400" dirty="0">
                        <a:latin typeface="Sarabun" pitchFamily="2" charset="-34"/>
                        <a:cs typeface="Sarabun" pitchFamily="2" charset="-34"/>
                      </a:endParaRPr>
                    </a:p>
                  </a:txBody>
                  <a:tcPr/>
                </a:tc>
                <a:tc>
                  <a:txBody>
                    <a:bodyPr/>
                    <a:lstStyle/>
                    <a:p>
                      <a:endParaRPr lang="en-US" sz="2400" dirty="0">
                        <a:latin typeface="Sarabun" pitchFamily="2" charset="-34"/>
                        <a:cs typeface="Sarabun" pitchFamily="2" charset="-34"/>
                      </a:endParaRPr>
                    </a:p>
                  </a:txBody>
                  <a:tcPr/>
                </a:tc>
                <a:extLst>
                  <a:ext uri="{0D108BD9-81ED-4DB2-BD59-A6C34878D82A}">
                    <a16:rowId xmlns:a16="http://schemas.microsoft.com/office/drawing/2014/main" val="617054000"/>
                  </a:ext>
                </a:extLst>
              </a:tr>
            </a:tbl>
          </a:graphicData>
        </a:graphic>
      </p:graphicFrame>
      <p:sp>
        <p:nvSpPr>
          <p:cNvPr id="3" name="TextBox 2">
            <a:extLst>
              <a:ext uri="{FF2B5EF4-FFF2-40B4-BE49-F238E27FC236}">
                <a16:creationId xmlns:a16="http://schemas.microsoft.com/office/drawing/2014/main" id="{DDCCD738-C01B-DCCB-1944-D827F45E6F93}"/>
              </a:ext>
            </a:extLst>
          </p:cNvPr>
          <p:cNvSpPr txBox="1"/>
          <p:nvPr/>
        </p:nvSpPr>
        <p:spPr>
          <a:xfrm>
            <a:off x="537884" y="1700494"/>
            <a:ext cx="11022106" cy="461665"/>
          </a:xfrm>
          <a:prstGeom prst="rect">
            <a:avLst/>
          </a:prstGeom>
          <a:noFill/>
        </p:spPr>
        <p:txBody>
          <a:bodyPr wrap="square" rtlCol="0">
            <a:spAutoFit/>
          </a:bodyPr>
          <a:lstStyle/>
          <a:p>
            <a:r>
              <a:rPr lang="en-US" sz="2400" dirty="0">
                <a:latin typeface="Sarabun" pitchFamily="2" charset="-34"/>
                <a:cs typeface="Sarabun" pitchFamily="2" charset="-34"/>
              </a:rPr>
              <a:t>CRA demands breadth, depth and polish!</a:t>
            </a:r>
          </a:p>
        </p:txBody>
      </p:sp>
    </p:spTree>
    <p:extLst>
      <p:ext uri="{BB962C8B-B14F-4D97-AF65-F5344CB8AC3E}">
        <p14:creationId xmlns:p14="http://schemas.microsoft.com/office/powerpoint/2010/main" val="249426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99608-E44D-8FCF-0969-19D1D062E7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BD0C90A-3B88-06D8-7872-EE77CCB7469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28249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D6786-9A57-04DC-EE8E-B6CA00B74A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81F16CE-57B2-4AFE-91FE-51E6F2E5B3A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46992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E9DB9-E60B-AFAD-B3EE-0DE8BB5314C4}"/>
              </a:ext>
            </a:extLst>
          </p:cNvPr>
          <p:cNvSpPr>
            <a:spLocks noGrp="1"/>
          </p:cNvSpPr>
          <p:nvPr>
            <p:ph type="title"/>
          </p:nvPr>
        </p:nvSpPr>
        <p:spPr>
          <a:xfrm>
            <a:off x="838199" y="365125"/>
            <a:ext cx="11546541" cy="1325563"/>
          </a:xfrm>
        </p:spPr>
        <p:txBody>
          <a:bodyPr/>
          <a:lstStyle/>
          <a:p>
            <a:r>
              <a:rPr lang="en-US" dirty="0"/>
              <a:t>All products with digital elements</a:t>
            </a:r>
          </a:p>
        </p:txBody>
      </p:sp>
      <p:sp>
        <p:nvSpPr>
          <p:cNvPr id="3" name="Content Placeholder 2">
            <a:extLst>
              <a:ext uri="{FF2B5EF4-FFF2-40B4-BE49-F238E27FC236}">
                <a16:creationId xmlns:a16="http://schemas.microsoft.com/office/drawing/2014/main" id="{135E9941-144A-FAC5-E8C9-AD926A365BDF}"/>
              </a:ext>
            </a:extLst>
          </p:cNvPr>
          <p:cNvSpPr>
            <a:spLocks noGrp="1"/>
          </p:cNvSpPr>
          <p:nvPr>
            <p:ph idx="1"/>
          </p:nvPr>
        </p:nvSpPr>
        <p:spPr/>
        <p:txBody>
          <a:bodyPr/>
          <a:lstStyle/>
          <a:p>
            <a:r>
              <a:rPr lang="en-US" dirty="0"/>
              <a:t>All products</a:t>
            </a:r>
          </a:p>
          <a:p>
            <a:r>
              <a:rPr lang="en-US" dirty="0"/>
              <a:t>Extra requirements for “Important Products” in various classes</a:t>
            </a:r>
          </a:p>
          <a:p>
            <a:pPr lvl="1"/>
            <a:r>
              <a:rPr lang="en-US" dirty="0"/>
              <a:t>IAM, EDR, SIEM, </a:t>
            </a:r>
            <a:r>
              <a:rPr lang="en-US" dirty="0" err="1"/>
              <a:t>Solarwinds</a:t>
            </a:r>
            <a:endParaRPr lang="en-US" dirty="0"/>
          </a:p>
          <a:p>
            <a:pPr lvl="1"/>
            <a:r>
              <a:rPr lang="en-US" dirty="0"/>
              <a:t>Browsers</a:t>
            </a:r>
          </a:p>
          <a:p>
            <a:pPr lvl="1"/>
            <a:r>
              <a:rPr lang="en-US" dirty="0"/>
              <a:t>Password managers</a:t>
            </a:r>
          </a:p>
          <a:p>
            <a:pPr lvl="1"/>
            <a:r>
              <a:rPr lang="en-US" dirty="0"/>
              <a:t>Operating systems </a:t>
            </a:r>
          </a:p>
          <a:p>
            <a:pPr lvl="1"/>
            <a:r>
              <a:rPr lang="en-US" dirty="0"/>
              <a:t>Routers + net management</a:t>
            </a:r>
          </a:p>
          <a:p>
            <a:pPr lvl="1"/>
            <a:r>
              <a:rPr lang="en-US" dirty="0"/>
              <a:t>Smart meters</a:t>
            </a:r>
          </a:p>
        </p:txBody>
      </p:sp>
      <p:pic>
        <p:nvPicPr>
          <p:cNvPr id="9" name="Picture 8">
            <a:extLst>
              <a:ext uri="{FF2B5EF4-FFF2-40B4-BE49-F238E27FC236}">
                <a16:creationId xmlns:a16="http://schemas.microsoft.com/office/drawing/2014/main" id="{4D2401CF-DEB5-AB89-93D1-D1A547739A77}"/>
              </a:ext>
            </a:extLst>
          </p:cNvPr>
          <p:cNvPicPr>
            <a:picLocks noChangeAspect="1"/>
          </p:cNvPicPr>
          <p:nvPr/>
        </p:nvPicPr>
        <p:blipFill>
          <a:blip r:embed="rId2"/>
          <a:stretch>
            <a:fillRect/>
          </a:stretch>
        </p:blipFill>
        <p:spPr>
          <a:xfrm rot="20939214">
            <a:off x="5911853" y="3172877"/>
            <a:ext cx="7772400" cy="4409100"/>
          </a:xfrm>
          <a:prstGeom prst="rect">
            <a:avLst/>
          </a:prstGeom>
        </p:spPr>
      </p:pic>
    </p:spTree>
    <p:extLst>
      <p:ext uri="{BB962C8B-B14F-4D97-AF65-F5344CB8AC3E}">
        <p14:creationId xmlns:p14="http://schemas.microsoft.com/office/powerpoint/2010/main" val="1037016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BA113B-46E3-CC28-F90D-DDA908B33763}"/>
              </a:ext>
            </a:extLst>
          </p:cNvPr>
          <p:cNvSpPr>
            <a:spLocks noGrp="1"/>
          </p:cNvSpPr>
          <p:nvPr>
            <p:ph type="title"/>
          </p:nvPr>
        </p:nvSpPr>
        <p:spPr>
          <a:xfrm>
            <a:off x="838199" y="365125"/>
            <a:ext cx="11546541" cy="1325563"/>
          </a:xfrm>
        </p:spPr>
        <p:txBody>
          <a:bodyPr/>
          <a:lstStyle/>
          <a:p>
            <a:r>
              <a:rPr lang="en-US" dirty="0"/>
              <a:t>ENISA Secure by Design + Default Playbook</a:t>
            </a:r>
          </a:p>
        </p:txBody>
      </p:sp>
      <p:sp>
        <p:nvSpPr>
          <p:cNvPr id="5" name="Content Placeholder 4">
            <a:extLst>
              <a:ext uri="{FF2B5EF4-FFF2-40B4-BE49-F238E27FC236}">
                <a16:creationId xmlns:a16="http://schemas.microsoft.com/office/drawing/2014/main" id="{802359D0-4ABE-CE37-8180-6D2E8E5E1223}"/>
              </a:ext>
            </a:extLst>
          </p:cNvPr>
          <p:cNvSpPr>
            <a:spLocks noGrp="1"/>
          </p:cNvSpPr>
          <p:nvPr>
            <p:ph idx="1"/>
          </p:nvPr>
        </p:nvSpPr>
        <p:spPr/>
        <p:txBody>
          <a:bodyPr/>
          <a:lstStyle/>
          <a:p>
            <a:r>
              <a:rPr lang="en-US" dirty="0"/>
              <a:t>Formally focused on principles of secure by design, not CRA</a:t>
            </a:r>
          </a:p>
          <a:p>
            <a:r>
              <a:rPr lang="en-US" dirty="0"/>
              <a:t>July 2026</a:t>
            </a:r>
          </a:p>
          <a:p>
            <a:r>
              <a:rPr lang="en-US" dirty="0"/>
              <a:t>80 Pages </a:t>
            </a:r>
          </a:p>
          <a:p>
            <a:r>
              <a:rPr lang="en-US" dirty="0">
                <a:hlinkClick r:id="rId3"/>
              </a:rPr>
              <a:t>https://www.enisa.europa.eu/sites/default/files/2026-07/ENISA_Secure_By_Design_and_Default_Playbook_v1.pdf</a:t>
            </a:r>
            <a:r>
              <a:rPr lang="en-US" dirty="0"/>
              <a:t> </a:t>
            </a:r>
          </a:p>
        </p:txBody>
      </p:sp>
    </p:spTree>
    <p:extLst>
      <p:ext uri="{BB962C8B-B14F-4D97-AF65-F5344CB8AC3E}">
        <p14:creationId xmlns:p14="http://schemas.microsoft.com/office/powerpoint/2010/main" val="14657793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9C3949-72FF-EDDA-511B-CA3EB7C43636}"/>
              </a:ext>
            </a:extLst>
          </p:cNvPr>
          <p:cNvSpPr>
            <a:spLocks noGrp="1"/>
          </p:cNvSpPr>
          <p:nvPr>
            <p:ph type="title"/>
          </p:nvPr>
        </p:nvSpPr>
        <p:spPr/>
        <p:txBody>
          <a:bodyPr/>
          <a:lstStyle/>
          <a:p>
            <a:r>
              <a:rPr lang="en-US" dirty="0"/>
              <a:t>OWASP + CRA</a:t>
            </a:r>
          </a:p>
        </p:txBody>
      </p:sp>
      <p:sp>
        <p:nvSpPr>
          <p:cNvPr id="5" name="Text Placeholder 4">
            <a:extLst>
              <a:ext uri="{FF2B5EF4-FFF2-40B4-BE49-F238E27FC236}">
                <a16:creationId xmlns:a16="http://schemas.microsoft.com/office/drawing/2014/main" id="{CB723027-BB00-0AAF-832C-CA8F2F5ED77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6988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FA59E3-B7E0-CBEB-4B66-7BA5A1101AEF}"/>
              </a:ext>
            </a:extLst>
          </p:cNvPr>
          <p:cNvSpPr>
            <a:spLocks noGrp="1"/>
          </p:cNvSpPr>
          <p:nvPr>
            <p:ph type="title"/>
          </p:nvPr>
        </p:nvSpPr>
        <p:spPr/>
        <p:txBody>
          <a:bodyPr/>
          <a:lstStyle/>
          <a:p>
            <a:r>
              <a:rPr lang="en-US" dirty="0"/>
              <a:t>OWASP can serve CRA-affected</a:t>
            </a:r>
          </a:p>
        </p:txBody>
      </p:sp>
      <p:sp>
        <p:nvSpPr>
          <p:cNvPr id="5" name="Content Placeholder 4">
            <a:extLst>
              <a:ext uri="{FF2B5EF4-FFF2-40B4-BE49-F238E27FC236}">
                <a16:creationId xmlns:a16="http://schemas.microsoft.com/office/drawing/2014/main" id="{678E7E0F-DEDD-95BD-93BC-E705B658A045}"/>
              </a:ext>
            </a:extLst>
          </p:cNvPr>
          <p:cNvSpPr>
            <a:spLocks noGrp="1"/>
          </p:cNvSpPr>
          <p:nvPr>
            <p:ph idx="1"/>
          </p:nvPr>
        </p:nvSpPr>
        <p:spPr/>
        <p:txBody>
          <a:bodyPr>
            <a:normAutofit/>
          </a:bodyPr>
          <a:lstStyle/>
          <a:p>
            <a:r>
              <a:rPr lang="en-US" dirty="0"/>
              <a:t>Strategy: OWASP should help organizations comply with CRA</a:t>
            </a:r>
          </a:p>
          <a:p>
            <a:r>
              <a:rPr lang="en-US" dirty="0"/>
              <a:t>Project opportunities</a:t>
            </a:r>
          </a:p>
          <a:p>
            <a:r>
              <a:rPr lang="en-US" dirty="0"/>
              <a:t>Intra-project linkages</a:t>
            </a:r>
          </a:p>
          <a:p>
            <a:r>
              <a:rPr lang="en-US" dirty="0"/>
              <a:t>OWASP partnerships</a:t>
            </a:r>
          </a:p>
          <a:p>
            <a:pPr lvl="1"/>
            <a:r>
              <a:rPr lang="en-US" dirty="0"/>
              <a:t>OWASP is a member of the Eclipse ORCWG</a:t>
            </a:r>
          </a:p>
          <a:p>
            <a:pPr lvl="1"/>
            <a:r>
              <a:rPr lang="en-US" dirty="0"/>
              <a:t>OWASP is a “Category C Liaison Organization” with ISO/IEC</a:t>
            </a:r>
          </a:p>
          <a:p>
            <a:pPr lvl="1"/>
            <a:r>
              <a:rPr lang="en-US" dirty="0"/>
              <a:t>OWASP has provided feedback to ENISA on CRA docs</a:t>
            </a:r>
          </a:p>
          <a:p>
            <a:endParaRPr lang="en-US" dirty="0"/>
          </a:p>
        </p:txBody>
      </p:sp>
    </p:spTree>
    <p:extLst>
      <p:ext uri="{BB962C8B-B14F-4D97-AF65-F5344CB8AC3E}">
        <p14:creationId xmlns:p14="http://schemas.microsoft.com/office/powerpoint/2010/main" val="3196756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96DBD8-A78F-B1B9-FBD8-C70357AADBA4}"/>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AED1B31D-7805-9385-C2A7-314042393B79}"/>
              </a:ext>
            </a:extLst>
          </p:cNvPr>
          <p:cNvSpPr>
            <a:spLocks noGrp="1"/>
          </p:cNvSpPr>
          <p:nvPr>
            <p:ph idx="1"/>
          </p:nvPr>
        </p:nvSpPr>
        <p:spPr>
          <a:xfrm>
            <a:off x="10004612" y="1825625"/>
            <a:ext cx="2187388" cy="4351338"/>
          </a:xfrm>
        </p:spPr>
        <p:txBody>
          <a:bodyPr/>
          <a:lstStyle/>
          <a:p>
            <a:r>
              <a:rPr lang="en-US" dirty="0"/>
              <a:t>Map by Ollie Johansson</a:t>
            </a:r>
          </a:p>
        </p:txBody>
      </p:sp>
      <p:pic>
        <p:nvPicPr>
          <p:cNvPr id="5122" name="Picture 2">
            <a:extLst>
              <a:ext uri="{FF2B5EF4-FFF2-40B4-BE49-F238E27FC236}">
                <a16:creationId xmlns:a16="http://schemas.microsoft.com/office/drawing/2014/main" id="{B650D6B7-8858-9E81-AB38-CA1EDBD8D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481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25023-2161-EF3C-69FE-D4527B8C777B}"/>
              </a:ext>
            </a:extLst>
          </p:cNvPr>
          <p:cNvSpPr>
            <a:spLocks noGrp="1"/>
          </p:cNvSpPr>
          <p:nvPr>
            <p:ph type="title"/>
          </p:nvPr>
        </p:nvSpPr>
        <p:spPr/>
        <p:txBody>
          <a:bodyPr/>
          <a:lstStyle/>
          <a:p>
            <a:r>
              <a:rPr lang="en-US" dirty="0"/>
              <a:t>Call to action: Every project</a:t>
            </a:r>
          </a:p>
        </p:txBody>
      </p:sp>
      <p:sp>
        <p:nvSpPr>
          <p:cNvPr id="3" name="Content Placeholder 2">
            <a:extLst>
              <a:ext uri="{FF2B5EF4-FFF2-40B4-BE49-F238E27FC236}">
                <a16:creationId xmlns:a16="http://schemas.microsoft.com/office/drawing/2014/main" id="{087B5DE0-7D8D-4E79-45A3-9C2A6A5EB48F}"/>
              </a:ext>
            </a:extLst>
          </p:cNvPr>
          <p:cNvSpPr>
            <a:spLocks noGrp="1"/>
          </p:cNvSpPr>
          <p:nvPr>
            <p:ph idx="1"/>
          </p:nvPr>
        </p:nvSpPr>
        <p:spPr/>
        <p:txBody>
          <a:bodyPr/>
          <a:lstStyle/>
          <a:p>
            <a:r>
              <a:rPr lang="en-US" dirty="0"/>
              <a:t>Ask “how can our project help others be CRA-compliant”</a:t>
            </a:r>
          </a:p>
          <a:p>
            <a:pPr lvl="1"/>
            <a:r>
              <a:rPr lang="en-US" dirty="0"/>
              <a:t>Maybe a guide doc “Project X and CRA”?</a:t>
            </a:r>
          </a:p>
          <a:p>
            <a:pPr lvl="1"/>
            <a:r>
              <a:rPr lang="en-US" dirty="0"/>
              <a:t>A tool mode </a:t>
            </a:r>
            <a:r>
              <a:rPr lang="en-US" dirty="0">
                <a:latin typeface="IBM Plex Mono" panose="020B0509050203000203" pitchFamily="49" charset="77"/>
              </a:rPr>
              <a:t>--</a:t>
            </a:r>
            <a:r>
              <a:rPr lang="en-US" dirty="0" err="1">
                <a:latin typeface="IBM Plex Mono" panose="020B0509050203000203" pitchFamily="49" charset="77"/>
              </a:rPr>
              <a:t>cra</a:t>
            </a:r>
            <a:r>
              <a:rPr lang="en-US" dirty="0"/>
              <a:t> that checks against the requirements in Appendix A?</a:t>
            </a:r>
          </a:p>
          <a:p>
            <a:r>
              <a:rPr lang="en-US" dirty="0"/>
              <a:t>If you have a CRA-aware member, review the project</a:t>
            </a:r>
          </a:p>
          <a:p>
            <a:r>
              <a:rPr lang="en-US" dirty="0"/>
              <a:t>Otherwise, find a CRA expert to engage with the project</a:t>
            </a:r>
          </a:p>
          <a:p>
            <a:r>
              <a:rPr lang="en-US" dirty="0"/>
              <a:t>Should OWASP have a CRA project? Yes and no</a:t>
            </a:r>
          </a:p>
          <a:p>
            <a:pPr lvl="1"/>
            <a:r>
              <a:rPr lang="en-US" dirty="0"/>
              <a:t>My take is almost every project is a CRA project now</a:t>
            </a:r>
          </a:p>
          <a:p>
            <a:pPr lvl="1"/>
            <a:r>
              <a:rPr lang="en-US" dirty="0"/>
              <a:t>Some projects also have CRA requirements</a:t>
            </a:r>
          </a:p>
        </p:txBody>
      </p:sp>
    </p:spTree>
    <p:extLst>
      <p:ext uri="{BB962C8B-B14F-4D97-AF65-F5344CB8AC3E}">
        <p14:creationId xmlns:p14="http://schemas.microsoft.com/office/powerpoint/2010/main" val="34232823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5C4B2-BBCF-7F17-1DD0-7CD8C379204E}"/>
              </a:ext>
            </a:extLst>
          </p:cNvPr>
          <p:cNvSpPr>
            <a:spLocks noGrp="1"/>
          </p:cNvSpPr>
          <p:nvPr>
            <p:ph type="title"/>
          </p:nvPr>
        </p:nvSpPr>
        <p:spPr/>
        <p:txBody>
          <a:bodyPr/>
          <a:lstStyle/>
          <a:p>
            <a:r>
              <a:rPr lang="en-US" dirty="0"/>
              <a:t>Call to action: Learning projects</a:t>
            </a:r>
          </a:p>
        </p:txBody>
      </p:sp>
      <p:sp>
        <p:nvSpPr>
          <p:cNvPr id="3" name="Content Placeholder 2">
            <a:extLst>
              <a:ext uri="{FF2B5EF4-FFF2-40B4-BE49-F238E27FC236}">
                <a16:creationId xmlns:a16="http://schemas.microsoft.com/office/drawing/2014/main" id="{B808B568-D358-E3F2-E1F4-0DB9EA37BB45}"/>
              </a:ext>
            </a:extLst>
          </p:cNvPr>
          <p:cNvSpPr>
            <a:spLocks noGrp="1"/>
          </p:cNvSpPr>
          <p:nvPr>
            <p:ph idx="1"/>
          </p:nvPr>
        </p:nvSpPr>
        <p:spPr/>
        <p:txBody>
          <a:bodyPr/>
          <a:lstStyle/>
          <a:p>
            <a:r>
              <a:rPr lang="en-US" dirty="0"/>
              <a:t>Eg, Damn vulnerable, Goats and Juice Shop</a:t>
            </a:r>
          </a:p>
          <a:p>
            <a:r>
              <a:rPr lang="en-US" dirty="0"/>
              <a:t>Does your project have a CRA mapping?</a:t>
            </a:r>
          </a:p>
          <a:p>
            <a:pPr lvl="1"/>
            <a:r>
              <a:rPr lang="en-US" dirty="0"/>
              <a:t>What requirements do you cover?</a:t>
            </a:r>
          </a:p>
          <a:p>
            <a:pPr lvl="1"/>
            <a:r>
              <a:rPr lang="en-US" dirty="0"/>
              <a:t>What don’t you cover? Is that documentation or roadmap?</a:t>
            </a:r>
          </a:p>
        </p:txBody>
      </p:sp>
    </p:spTree>
    <p:extLst>
      <p:ext uri="{BB962C8B-B14F-4D97-AF65-F5344CB8AC3E}">
        <p14:creationId xmlns:p14="http://schemas.microsoft.com/office/powerpoint/2010/main" val="132339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CF61-7265-227D-778E-A50634C4675E}"/>
              </a:ext>
            </a:extLst>
          </p:cNvPr>
          <p:cNvSpPr>
            <a:spLocks noGrp="1"/>
          </p:cNvSpPr>
          <p:nvPr>
            <p:ph type="title"/>
          </p:nvPr>
        </p:nvSpPr>
        <p:spPr/>
        <p:txBody>
          <a:bodyPr/>
          <a:lstStyle/>
          <a:p>
            <a:r>
              <a:rPr lang="en-US" dirty="0"/>
              <a:t>Call to action: OWASP “Central”</a:t>
            </a:r>
          </a:p>
        </p:txBody>
      </p:sp>
      <p:sp>
        <p:nvSpPr>
          <p:cNvPr id="3" name="Content Placeholder 2">
            <a:extLst>
              <a:ext uri="{FF2B5EF4-FFF2-40B4-BE49-F238E27FC236}">
                <a16:creationId xmlns:a16="http://schemas.microsoft.com/office/drawing/2014/main" id="{0636AF56-DEE2-5308-0EE7-0691F551A200}"/>
              </a:ext>
            </a:extLst>
          </p:cNvPr>
          <p:cNvSpPr>
            <a:spLocks noGrp="1"/>
          </p:cNvSpPr>
          <p:nvPr>
            <p:ph idx="1"/>
          </p:nvPr>
        </p:nvSpPr>
        <p:spPr/>
        <p:txBody>
          <a:bodyPr/>
          <a:lstStyle/>
          <a:p>
            <a:r>
              <a:rPr lang="en-US" dirty="0"/>
              <a:t>These are legal questions and deserve lawyer answers</a:t>
            </a:r>
          </a:p>
          <a:p>
            <a:pPr lvl="1"/>
            <a:r>
              <a:rPr lang="en-US" dirty="0"/>
              <a:t>Is OWASP a steward?</a:t>
            </a:r>
          </a:p>
          <a:p>
            <a:pPr lvl="1"/>
            <a:r>
              <a:rPr lang="en-US" dirty="0"/>
              <a:t>Does it have obligations? Do projects?</a:t>
            </a:r>
          </a:p>
          <a:p>
            <a:r>
              <a:rPr lang="en-US" dirty="0"/>
              <a:t>@Maxum @Olle E. Johansson and @Starr Brown are leading</a:t>
            </a:r>
          </a:p>
          <a:p>
            <a:endParaRPr lang="en-US" dirty="0"/>
          </a:p>
        </p:txBody>
      </p:sp>
    </p:spTree>
    <p:extLst>
      <p:ext uri="{BB962C8B-B14F-4D97-AF65-F5344CB8AC3E}">
        <p14:creationId xmlns:p14="http://schemas.microsoft.com/office/powerpoint/2010/main" val="3991771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8D84E-FDF2-C85A-1BD8-7D2A7D2A3324}"/>
              </a:ext>
            </a:extLst>
          </p:cNvPr>
          <p:cNvSpPr>
            <a:spLocks noGrp="1"/>
          </p:cNvSpPr>
          <p:nvPr>
            <p:ph type="title"/>
          </p:nvPr>
        </p:nvSpPr>
        <p:spPr/>
        <p:txBody>
          <a:bodyPr/>
          <a:lstStyle/>
          <a:p>
            <a:r>
              <a:rPr lang="en-US" dirty="0"/>
              <a:t>Resources</a:t>
            </a:r>
          </a:p>
        </p:txBody>
      </p:sp>
      <p:graphicFrame>
        <p:nvGraphicFramePr>
          <p:cNvPr id="4" name="Table 3">
            <a:extLst>
              <a:ext uri="{FF2B5EF4-FFF2-40B4-BE49-F238E27FC236}">
                <a16:creationId xmlns:a16="http://schemas.microsoft.com/office/drawing/2014/main" id="{BACFCF62-83E3-6CD4-94D1-D94A8A4AE656}"/>
              </a:ext>
            </a:extLst>
          </p:cNvPr>
          <p:cNvGraphicFramePr>
            <a:graphicFrameLocks noGrp="1"/>
          </p:cNvGraphicFramePr>
          <p:nvPr>
            <p:extLst>
              <p:ext uri="{D42A27DB-BD31-4B8C-83A1-F6EECF244321}">
                <p14:modId xmlns:p14="http://schemas.microsoft.com/office/powerpoint/2010/main" val="3223827984"/>
              </p:ext>
            </p:extLst>
          </p:nvPr>
        </p:nvGraphicFramePr>
        <p:xfrm>
          <a:off x="546100" y="1810711"/>
          <a:ext cx="11112501" cy="3820160"/>
        </p:xfrm>
        <a:graphic>
          <a:graphicData uri="http://schemas.openxmlformats.org/drawingml/2006/table">
            <a:tbl>
              <a:tblPr firstRow="1" bandRow="1">
                <a:tableStyleId>{5C22544A-7EE6-4342-B048-85BDC9FD1C3A}</a:tableStyleId>
              </a:tblPr>
              <a:tblGrid>
                <a:gridCol w="1760682">
                  <a:extLst>
                    <a:ext uri="{9D8B030D-6E8A-4147-A177-3AD203B41FA5}">
                      <a16:colId xmlns:a16="http://schemas.microsoft.com/office/drawing/2014/main" val="985645165"/>
                    </a:ext>
                  </a:extLst>
                </a:gridCol>
                <a:gridCol w="3260300">
                  <a:extLst>
                    <a:ext uri="{9D8B030D-6E8A-4147-A177-3AD203B41FA5}">
                      <a16:colId xmlns:a16="http://schemas.microsoft.com/office/drawing/2014/main" val="2383532139"/>
                    </a:ext>
                  </a:extLst>
                </a:gridCol>
                <a:gridCol w="6091519">
                  <a:extLst>
                    <a:ext uri="{9D8B030D-6E8A-4147-A177-3AD203B41FA5}">
                      <a16:colId xmlns:a16="http://schemas.microsoft.com/office/drawing/2014/main" val="1198782342"/>
                    </a:ext>
                  </a:extLst>
                </a:gridCol>
              </a:tblGrid>
              <a:tr h="370840">
                <a:tc>
                  <a:txBody>
                    <a:bodyPr/>
                    <a:lstStyle/>
                    <a:p>
                      <a:r>
                        <a:rPr lang="en-US" dirty="0">
                          <a:latin typeface="Sarabun" pitchFamily="2" charset="-34"/>
                          <a:cs typeface="Sarabun" pitchFamily="2" charset="-34"/>
                        </a:rPr>
                        <a:t>Resource</a:t>
                      </a:r>
                    </a:p>
                  </a:txBody>
                  <a:tcPr/>
                </a:tc>
                <a:tc>
                  <a:txBody>
                    <a:bodyPr/>
                    <a:lstStyle/>
                    <a:p>
                      <a:r>
                        <a:rPr lang="en-US" dirty="0">
                          <a:latin typeface="Sarabun" pitchFamily="2" charset="-34"/>
                          <a:cs typeface="Sarabun" pitchFamily="2" charset="-34"/>
                        </a:rPr>
                        <a:t>Publisher</a:t>
                      </a:r>
                    </a:p>
                  </a:txBody>
                  <a:tcPr/>
                </a:tc>
                <a:tc>
                  <a:txBody>
                    <a:bodyPr/>
                    <a:lstStyle/>
                    <a:p>
                      <a:r>
                        <a:rPr lang="en-US" dirty="0">
                          <a:latin typeface="Sarabun" pitchFamily="2" charset="-34"/>
                          <a:cs typeface="Sarabun" pitchFamily="2" charset="-34"/>
                        </a:rPr>
                        <a:t>URL</a:t>
                      </a:r>
                    </a:p>
                  </a:txBody>
                  <a:tcPr/>
                </a:tc>
                <a:extLst>
                  <a:ext uri="{0D108BD9-81ED-4DB2-BD59-A6C34878D82A}">
                    <a16:rowId xmlns:a16="http://schemas.microsoft.com/office/drawing/2014/main" val="4067449020"/>
                  </a:ext>
                </a:extLst>
              </a:tr>
              <a:tr h="370840">
                <a:tc>
                  <a:txBody>
                    <a:bodyPr/>
                    <a:lstStyle/>
                    <a:p>
                      <a:r>
                        <a:rPr lang="en-US" dirty="0">
                          <a:latin typeface="Sarabun" pitchFamily="2" charset="-34"/>
                          <a:cs typeface="Sarabun" pitchFamily="2" charset="-34"/>
                        </a:rPr>
                        <a:t>The law</a:t>
                      </a:r>
                    </a:p>
                  </a:txBody>
                  <a:tcPr/>
                </a:tc>
                <a:tc>
                  <a:txBody>
                    <a:bodyPr/>
                    <a:lstStyle/>
                    <a:p>
                      <a:r>
                        <a:rPr lang="en-US" dirty="0">
                          <a:latin typeface="Sarabun" pitchFamily="2" charset="-34"/>
                          <a:cs typeface="Sarabun" pitchFamily="2" charset="-34"/>
                        </a:rPr>
                        <a:t>The EU</a:t>
                      </a:r>
                    </a:p>
                  </a:txBody>
                  <a:tcPr/>
                </a:tc>
                <a:tc>
                  <a:txBody>
                    <a:bodyPr/>
                    <a:lstStyle/>
                    <a:p>
                      <a:r>
                        <a:rPr lang="en-US" sz="1400" dirty="0">
                          <a:latin typeface="Sarabun" pitchFamily="2" charset="-34"/>
                          <a:cs typeface="Sarabun" pitchFamily="2" charset="-34"/>
                        </a:rPr>
                        <a:t>https://</a:t>
                      </a:r>
                      <a:r>
                        <a:rPr lang="en-US" sz="1400" dirty="0" err="1">
                          <a:latin typeface="Sarabun" pitchFamily="2" charset="-34"/>
                          <a:cs typeface="Sarabun" pitchFamily="2" charset="-34"/>
                        </a:rPr>
                        <a:t>eur-lex.europa.eu</a:t>
                      </a:r>
                      <a:r>
                        <a:rPr lang="en-US" sz="1400" dirty="0">
                          <a:latin typeface="Sarabun" pitchFamily="2" charset="-34"/>
                          <a:cs typeface="Sarabun" pitchFamily="2" charset="-34"/>
                        </a:rPr>
                        <a:t>/legal-content/EN/TXT/?</a:t>
                      </a:r>
                      <a:r>
                        <a:rPr lang="en-US" sz="1400" dirty="0" err="1">
                          <a:latin typeface="Sarabun" pitchFamily="2" charset="-34"/>
                          <a:cs typeface="Sarabun" pitchFamily="2" charset="-34"/>
                        </a:rPr>
                        <a:t>uri</a:t>
                      </a:r>
                      <a:r>
                        <a:rPr lang="en-US" sz="1400" dirty="0">
                          <a:latin typeface="Sarabun" pitchFamily="2" charset="-34"/>
                          <a:cs typeface="Sarabun" pitchFamily="2" charset="-34"/>
                        </a:rPr>
                        <a:t>=CELEX%3A32024R2847</a:t>
                      </a:r>
                    </a:p>
                  </a:txBody>
                  <a:tcPr/>
                </a:tc>
                <a:extLst>
                  <a:ext uri="{0D108BD9-81ED-4DB2-BD59-A6C34878D82A}">
                    <a16:rowId xmlns:a16="http://schemas.microsoft.com/office/drawing/2014/main" val="1004720303"/>
                  </a:ext>
                </a:extLst>
              </a:tr>
              <a:tr h="370840">
                <a:tc>
                  <a:txBody>
                    <a:bodyPr/>
                    <a:lstStyle/>
                    <a:p>
                      <a:r>
                        <a:rPr lang="en-US" dirty="0">
                          <a:latin typeface="Sarabun" pitchFamily="2" charset="-34"/>
                          <a:cs typeface="Sarabun" pitchFamily="2" charset="-34"/>
                        </a:rPr>
                        <a:t>Official Guidance</a:t>
                      </a:r>
                    </a:p>
                  </a:txBody>
                  <a:tcPr/>
                </a:tc>
                <a:tc>
                  <a:txBody>
                    <a:bodyPr/>
                    <a:lstStyle/>
                    <a:p>
                      <a:r>
                        <a:rPr lang="en-US" dirty="0">
                          <a:latin typeface="Sarabun" pitchFamily="2" charset="-34"/>
                          <a:cs typeface="Sarabun" pitchFamily="2" charset="-34"/>
                        </a:rPr>
                        <a:t>The EU</a:t>
                      </a:r>
                    </a:p>
                  </a:txBody>
                  <a:tcPr/>
                </a:tc>
                <a:tc>
                  <a:txBody>
                    <a:bodyPr/>
                    <a:lstStyle/>
                    <a:p>
                      <a:r>
                        <a:rPr lang="en-US" sz="1400" dirty="0">
                          <a:latin typeface="Sarabun" pitchFamily="2" charset="-34"/>
                          <a:cs typeface="Sarabun" pitchFamily="2" charset="-34"/>
                        </a:rPr>
                        <a:t>https://digital-</a:t>
                      </a:r>
                      <a:r>
                        <a:rPr lang="en-US" sz="1400" dirty="0" err="1">
                          <a:latin typeface="Sarabun" pitchFamily="2" charset="-34"/>
                          <a:cs typeface="Sarabun" pitchFamily="2" charset="-34"/>
                        </a:rPr>
                        <a:t>strategy.ec.europa.eu</a:t>
                      </a:r>
                      <a:r>
                        <a:rPr lang="en-US" sz="1400" dirty="0">
                          <a:latin typeface="Sarabun" pitchFamily="2" charset="-34"/>
                          <a:cs typeface="Sarabun" pitchFamily="2" charset="-34"/>
                        </a:rPr>
                        <a:t>/</a:t>
                      </a:r>
                      <a:r>
                        <a:rPr lang="en-US" sz="1400" dirty="0" err="1">
                          <a:latin typeface="Sarabun" pitchFamily="2" charset="-34"/>
                          <a:cs typeface="Sarabun" pitchFamily="2" charset="-34"/>
                        </a:rPr>
                        <a:t>en</a:t>
                      </a:r>
                      <a:r>
                        <a:rPr lang="en-US" sz="1400" dirty="0">
                          <a:latin typeface="Sarabun" pitchFamily="2" charset="-34"/>
                          <a:cs typeface="Sarabun" pitchFamily="2" charset="-34"/>
                        </a:rPr>
                        <a:t>/library/commission-publishes-new-guidance-support-timely-cyber-resilience-act-implementation</a:t>
                      </a:r>
                    </a:p>
                  </a:txBody>
                  <a:tcPr/>
                </a:tc>
                <a:extLst>
                  <a:ext uri="{0D108BD9-81ED-4DB2-BD59-A6C34878D82A}">
                    <a16:rowId xmlns:a16="http://schemas.microsoft.com/office/drawing/2014/main" val="353883621"/>
                  </a:ext>
                </a:extLst>
              </a:tr>
              <a:tr h="370840">
                <a:tc>
                  <a:txBody>
                    <a:bodyPr/>
                    <a:lstStyle/>
                    <a:p>
                      <a:r>
                        <a:rPr lang="en-US" dirty="0">
                          <a:latin typeface="Sarabun" pitchFamily="2" charset="-34"/>
                          <a:cs typeface="Sarabun" pitchFamily="2" charset="-34"/>
                        </a:rPr>
                        <a:t>FAQs</a:t>
                      </a:r>
                    </a:p>
                  </a:txBody>
                  <a:tcPr/>
                </a:tc>
                <a:tc>
                  <a:txBody>
                    <a:bodyPr/>
                    <a:lstStyle/>
                    <a:p>
                      <a:r>
                        <a:rPr lang="en-US" dirty="0">
                          <a:latin typeface="Sarabun" pitchFamily="2" charset="-34"/>
                          <a:cs typeface="Sarabun" pitchFamily="2" charset="-34"/>
                        </a:rPr>
                        <a:t>Open Reg. Compliance WG (Eclipse Foundation)</a:t>
                      </a:r>
                    </a:p>
                  </a:txBody>
                  <a:tcPr/>
                </a:tc>
                <a:tc>
                  <a:txBody>
                    <a:bodyPr/>
                    <a:lstStyle/>
                    <a:p>
                      <a:r>
                        <a:rPr lang="en-US" sz="1800" dirty="0">
                          <a:latin typeface="Sarabun" pitchFamily="2" charset="-34"/>
                          <a:cs typeface="Sarabun" pitchFamily="2" charset="-34"/>
                        </a:rPr>
                        <a:t>https://</a:t>
                      </a:r>
                      <a:r>
                        <a:rPr lang="en-US" sz="1800" dirty="0" err="1">
                          <a:latin typeface="Sarabun" pitchFamily="2" charset="-34"/>
                          <a:cs typeface="Sarabun" pitchFamily="2" charset="-34"/>
                        </a:rPr>
                        <a:t>cra.orcwg.org</a:t>
                      </a:r>
                      <a:r>
                        <a:rPr lang="en-US" sz="1800" dirty="0">
                          <a:latin typeface="Sarabun" pitchFamily="2" charset="-34"/>
                          <a:cs typeface="Sarabun" pitchFamily="2" charset="-34"/>
                        </a:rPr>
                        <a:t>/</a:t>
                      </a:r>
                    </a:p>
                    <a:p>
                      <a:r>
                        <a:rPr lang="en-US" sz="1800" dirty="0">
                          <a:latin typeface="Sarabun" pitchFamily="2" charset="-34"/>
                          <a:cs typeface="Sarabun" pitchFamily="2" charset="-34"/>
                        </a:rPr>
                        <a:t>(Includes nice HTML version of the official guidance)</a:t>
                      </a:r>
                    </a:p>
                  </a:txBody>
                  <a:tcPr/>
                </a:tc>
                <a:extLst>
                  <a:ext uri="{0D108BD9-81ED-4DB2-BD59-A6C34878D82A}">
                    <a16:rowId xmlns:a16="http://schemas.microsoft.com/office/drawing/2014/main" val="1506429986"/>
                  </a:ext>
                </a:extLst>
              </a:tr>
              <a:tr h="370840">
                <a:tc>
                  <a:txBody>
                    <a:bodyPr/>
                    <a:lstStyle/>
                    <a:p>
                      <a:r>
                        <a:rPr lang="en-US" dirty="0">
                          <a:latin typeface="Sarabun" pitchFamily="2" charset="-34"/>
                          <a:cs typeface="Sarabun" pitchFamily="2" charset="-34"/>
                        </a:rPr>
                        <a:t>Overview</a:t>
                      </a:r>
                    </a:p>
                  </a:txBody>
                  <a:tcPr/>
                </a:tc>
                <a:tc>
                  <a:txBody>
                    <a:bodyPr/>
                    <a:lstStyle/>
                    <a:p>
                      <a:r>
                        <a:rPr lang="en-US" dirty="0" err="1">
                          <a:latin typeface="Sarabun" pitchFamily="2" charset="-34"/>
                          <a:cs typeface="Sarabun" pitchFamily="2" charset="-34"/>
                        </a:rPr>
                        <a:t>Safecode</a:t>
                      </a:r>
                      <a:endParaRPr lang="en-US" dirty="0">
                        <a:latin typeface="Sarabun" pitchFamily="2" charset="-34"/>
                        <a:cs typeface="Sarabun" pitchFamily="2" charset="-34"/>
                      </a:endParaRPr>
                    </a:p>
                  </a:txBody>
                  <a:tcPr/>
                </a:tc>
                <a:tc>
                  <a:txBody>
                    <a:bodyPr/>
                    <a:lstStyle/>
                    <a:p>
                      <a:r>
                        <a:rPr lang="en-US" dirty="0">
                          <a:latin typeface="Sarabun" pitchFamily="2" charset="-34"/>
                          <a:cs typeface="Sarabun" pitchFamily="2" charset="-34"/>
                        </a:rPr>
                        <a:t>https://</a:t>
                      </a:r>
                      <a:r>
                        <a:rPr lang="en-US" dirty="0" err="1">
                          <a:latin typeface="Sarabun" pitchFamily="2" charset="-34"/>
                          <a:cs typeface="Sarabun" pitchFamily="2" charset="-34"/>
                        </a:rPr>
                        <a:t>safecode.org</a:t>
                      </a:r>
                      <a:r>
                        <a:rPr lang="en-US" dirty="0">
                          <a:latin typeface="Sarabun" pitchFamily="2" charset="-34"/>
                          <a:cs typeface="Sarabun" pitchFamily="2" charset="-34"/>
                        </a:rPr>
                        <a:t>/blog/cra-reporting-begins-11-september-2026-manufacturers-need-to-prepare-now/</a:t>
                      </a:r>
                    </a:p>
                  </a:txBody>
                  <a:tcPr/>
                </a:tc>
                <a:extLst>
                  <a:ext uri="{0D108BD9-81ED-4DB2-BD59-A6C34878D82A}">
                    <a16:rowId xmlns:a16="http://schemas.microsoft.com/office/drawing/2014/main" val="827877809"/>
                  </a:ext>
                </a:extLst>
              </a:tr>
              <a:tr h="370840">
                <a:tc>
                  <a:txBody>
                    <a:bodyPr/>
                    <a:lstStyle/>
                    <a:p>
                      <a:r>
                        <a:rPr lang="en-US" dirty="0">
                          <a:latin typeface="Sarabun" pitchFamily="2" charset="-34"/>
                          <a:cs typeface="Sarabun" pitchFamily="2" charset="-34"/>
                        </a:rPr>
                        <a:t>Intros, overviews</a:t>
                      </a:r>
                    </a:p>
                  </a:txBody>
                  <a:tcPr/>
                </a:tc>
                <a:tc>
                  <a:txBody>
                    <a:bodyPr/>
                    <a:lstStyle/>
                    <a:p>
                      <a:r>
                        <a:rPr lang="en-US" dirty="0">
                          <a:latin typeface="Sarabun" pitchFamily="2" charset="-34"/>
                          <a:cs typeface="Sarabun" pitchFamily="2" charset="-34"/>
                        </a:rPr>
                        <a:t>CRA Compliance Hub</a:t>
                      </a:r>
                    </a:p>
                  </a:txBody>
                  <a:tcPr/>
                </a:tc>
                <a:tc>
                  <a:txBody>
                    <a:bodyPr/>
                    <a:lstStyle/>
                    <a:p>
                      <a:r>
                        <a:rPr lang="en-US" dirty="0">
                          <a:latin typeface="Sarabun" pitchFamily="2" charset="-34"/>
                          <a:cs typeface="Sarabun" pitchFamily="2" charset="-34"/>
                        </a:rPr>
                        <a:t>https://</a:t>
                      </a:r>
                      <a:r>
                        <a:rPr lang="en-US" dirty="0" err="1">
                          <a:latin typeface="Sarabun" pitchFamily="2" charset="-34"/>
                          <a:cs typeface="Sarabun" pitchFamily="2" charset="-34"/>
                        </a:rPr>
                        <a:t>eucybersecurity.org</a:t>
                      </a:r>
                      <a:r>
                        <a:rPr lang="en-US" dirty="0">
                          <a:latin typeface="Sarabun" pitchFamily="2" charset="-34"/>
                          <a:cs typeface="Sarabun" pitchFamily="2" charset="-34"/>
                        </a:rPr>
                        <a:t>/</a:t>
                      </a:r>
                      <a:r>
                        <a:rPr lang="en-US" dirty="0" err="1">
                          <a:latin typeface="Sarabun" pitchFamily="2" charset="-34"/>
                          <a:cs typeface="Sarabun" pitchFamily="2" charset="-34"/>
                        </a:rPr>
                        <a:t>en</a:t>
                      </a:r>
                      <a:r>
                        <a:rPr lang="en-US" dirty="0">
                          <a:latin typeface="Sarabun" pitchFamily="2" charset="-34"/>
                          <a:cs typeface="Sarabun" pitchFamily="2" charset="-34"/>
                        </a:rPr>
                        <a:t>/</a:t>
                      </a:r>
                      <a:r>
                        <a:rPr lang="en-US" dirty="0" err="1">
                          <a:latin typeface="Sarabun" pitchFamily="2" charset="-34"/>
                          <a:cs typeface="Sarabun" pitchFamily="2" charset="-34"/>
                        </a:rPr>
                        <a:t>cra</a:t>
                      </a:r>
                      <a:r>
                        <a:rPr lang="en-US" dirty="0">
                          <a:latin typeface="Sarabun" pitchFamily="2" charset="-34"/>
                          <a:cs typeface="Sarabun" pitchFamily="2" charset="-34"/>
                        </a:rPr>
                        <a:t>-overview</a:t>
                      </a:r>
                    </a:p>
                  </a:txBody>
                  <a:tcPr/>
                </a:tc>
                <a:extLst>
                  <a:ext uri="{0D108BD9-81ED-4DB2-BD59-A6C34878D82A}">
                    <a16:rowId xmlns:a16="http://schemas.microsoft.com/office/drawing/2014/main" val="11258080"/>
                  </a:ext>
                </a:extLst>
              </a:tr>
              <a:tr h="370840">
                <a:tc>
                  <a:txBody>
                    <a:bodyPr/>
                    <a:lstStyle/>
                    <a:p>
                      <a:endParaRPr lang="en-US" dirty="0">
                        <a:latin typeface="Sarabun" pitchFamily="2" charset="-34"/>
                        <a:cs typeface="Sarabun" pitchFamily="2" charset="-34"/>
                      </a:endParaRPr>
                    </a:p>
                  </a:txBody>
                  <a:tcPr/>
                </a:tc>
                <a:tc>
                  <a:txBody>
                    <a:bodyPr/>
                    <a:lstStyle/>
                    <a:p>
                      <a:endParaRPr lang="en-US" dirty="0">
                        <a:latin typeface="Sarabun" pitchFamily="2" charset="-34"/>
                        <a:cs typeface="Sarabun" pitchFamily="2" charset="-34"/>
                      </a:endParaRPr>
                    </a:p>
                  </a:txBody>
                  <a:tcPr/>
                </a:tc>
                <a:tc>
                  <a:txBody>
                    <a:bodyPr/>
                    <a:lstStyle/>
                    <a:p>
                      <a:endParaRPr lang="en-US" dirty="0">
                        <a:latin typeface="Sarabun" pitchFamily="2" charset="-34"/>
                        <a:cs typeface="Sarabun" pitchFamily="2" charset="-34"/>
                      </a:endParaRPr>
                    </a:p>
                  </a:txBody>
                  <a:tcPr/>
                </a:tc>
                <a:extLst>
                  <a:ext uri="{0D108BD9-81ED-4DB2-BD59-A6C34878D82A}">
                    <a16:rowId xmlns:a16="http://schemas.microsoft.com/office/drawing/2014/main" val="4081656122"/>
                  </a:ext>
                </a:extLst>
              </a:tr>
            </a:tbl>
          </a:graphicData>
        </a:graphic>
      </p:graphicFrame>
    </p:spTree>
    <p:extLst>
      <p:ext uri="{BB962C8B-B14F-4D97-AF65-F5344CB8AC3E}">
        <p14:creationId xmlns:p14="http://schemas.microsoft.com/office/powerpoint/2010/main" val="1733979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C94CAA-B313-BD7B-366F-7C51A2033B4B}"/>
              </a:ext>
            </a:extLst>
          </p:cNvPr>
          <p:cNvPicPr>
            <a:picLocks noChangeAspect="1"/>
          </p:cNvPicPr>
          <p:nvPr/>
        </p:nvPicPr>
        <p:blipFill>
          <a:blip r:embed="rId2"/>
          <a:stretch>
            <a:fillRect/>
          </a:stretch>
        </p:blipFill>
        <p:spPr>
          <a:xfrm rot="20475351">
            <a:off x="708049" y="3858235"/>
            <a:ext cx="7772400" cy="4381417"/>
          </a:xfrm>
          <a:prstGeom prst="rect">
            <a:avLst/>
          </a:prstGeom>
        </p:spPr>
      </p:pic>
      <p:sp>
        <p:nvSpPr>
          <p:cNvPr id="2" name="Title 1">
            <a:extLst>
              <a:ext uri="{FF2B5EF4-FFF2-40B4-BE49-F238E27FC236}">
                <a16:creationId xmlns:a16="http://schemas.microsoft.com/office/drawing/2014/main" id="{B5BF45E9-3747-71E4-B597-F62EA4F33580}"/>
              </a:ext>
            </a:extLst>
          </p:cNvPr>
          <p:cNvSpPr>
            <a:spLocks noGrp="1"/>
          </p:cNvSpPr>
          <p:nvPr>
            <p:ph type="title"/>
          </p:nvPr>
        </p:nvSpPr>
        <p:spPr/>
        <p:txBody>
          <a:bodyPr>
            <a:noAutofit/>
          </a:bodyPr>
          <a:lstStyle/>
          <a:p>
            <a:r>
              <a:rPr lang="en-US" sz="3600" dirty="0"/>
              <a:t>The CRA: Threat, Menace or Opportunity?</a:t>
            </a:r>
          </a:p>
        </p:txBody>
      </p:sp>
      <p:sp>
        <p:nvSpPr>
          <p:cNvPr id="3" name="Text Placeholder 2">
            <a:extLst>
              <a:ext uri="{FF2B5EF4-FFF2-40B4-BE49-F238E27FC236}">
                <a16:creationId xmlns:a16="http://schemas.microsoft.com/office/drawing/2014/main" id="{B9CFFD4A-3706-E73A-48E8-21673D343DFF}"/>
              </a:ext>
            </a:extLst>
          </p:cNvPr>
          <p:cNvSpPr>
            <a:spLocks noGrp="1"/>
          </p:cNvSpPr>
          <p:nvPr>
            <p:ph type="body" idx="1"/>
          </p:nvPr>
        </p:nvSpPr>
        <p:spPr>
          <a:xfrm>
            <a:off x="0" y="2053267"/>
            <a:ext cx="12192000" cy="4439603"/>
          </a:xfrm>
        </p:spPr>
        <p:txBody>
          <a:bodyPr>
            <a:normAutofit/>
          </a:bodyPr>
          <a:lstStyle/>
          <a:p>
            <a:pPr marL="38099" indent="0" algn="ctr">
              <a:buNone/>
            </a:pPr>
            <a:r>
              <a:rPr lang="en-US" sz="9600" dirty="0"/>
              <a:t>Questions?</a:t>
            </a:r>
          </a:p>
        </p:txBody>
      </p:sp>
      <p:sp>
        <p:nvSpPr>
          <p:cNvPr id="4" name="Text Placeholder 3">
            <a:extLst>
              <a:ext uri="{FF2B5EF4-FFF2-40B4-BE49-F238E27FC236}">
                <a16:creationId xmlns:a16="http://schemas.microsoft.com/office/drawing/2014/main" id="{7305AF59-7AFD-EBFB-10A4-03B5C14F4522}"/>
              </a:ext>
            </a:extLst>
          </p:cNvPr>
          <p:cNvSpPr>
            <a:spLocks noGrp="1"/>
          </p:cNvSpPr>
          <p:nvPr>
            <p:ph type="body" idx="2"/>
          </p:nvPr>
        </p:nvSpPr>
        <p:spPr>
          <a:xfrm>
            <a:off x="413633" y="1228179"/>
            <a:ext cx="9096992" cy="1062124"/>
          </a:xfrm>
        </p:spPr>
        <p:txBody>
          <a:bodyPr>
            <a:normAutofit/>
          </a:bodyPr>
          <a:lstStyle/>
          <a:p>
            <a:r>
              <a:rPr lang="en-US" sz="1600" dirty="0">
                <a:solidFill>
                  <a:srgbClr val="5684C4"/>
                </a:solidFill>
              </a:rPr>
              <a:t>OWASP Global </a:t>
            </a:r>
            <a:r>
              <a:rPr lang="en-US" sz="1600" dirty="0" err="1">
                <a:solidFill>
                  <a:srgbClr val="5684C4"/>
                </a:solidFill>
              </a:rPr>
              <a:t>Appsec</a:t>
            </a:r>
            <a:r>
              <a:rPr lang="en-US" sz="1600" dirty="0">
                <a:solidFill>
                  <a:srgbClr val="5684C4"/>
                </a:solidFill>
              </a:rPr>
              <a:t> • Nov 2026</a:t>
            </a:r>
          </a:p>
          <a:p>
            <a:endParaRPr lang="en-US" dirty="0"/>
          </a:p>
        </p:txBody>
      </p:sp>
      <p:sp>
        <p:nvSpPr>
          <p:cNvPr id="10" name="TextBox 9">
            <a:extLst>
              <a:ext uri="{FF2B5EF4-FFF2-40B4-BE49-F238E27FC236}">
                <a16:creationId xmlns:a16="http://schemas.microsoft.com/office/drawing/2014/main" id="{D1CDC907-89B3-E75F-EADF-B4ED1BB81C8D}"/>
              </a:ext>
            </a:extLst>
          </p:cNvPr>
          <p:cNvSpPr txBox="1"/>
          <p:nvPr/>
        </p:nvSpPr>
        <p:spPr>
          <a:xfrm>
            <a:off x="9618201" y="2501432"/>
            <a:ext cx="3867424" cy="707886"/>
          </a:xfrm>
          <a:prstGeom prst="rect">
            <a:avLst/>
          </a:prstGeom>
          <a:noFill/>
        </p:spPr>
        <p:txBody>
          <a:bodyPr wrap="square">
            <a:spAutoFit/>
          </a:bodyPr>
          <a:lstStyle/>
          <a:p>
            <a:r>
              <a:rPr lang="en-US" sz="2000" dirty="0">
                <a:latin typeface="Sarabun" pitchFamily="2" charset="-34"/>
                <a:cs typeface="Sarabun" pitchFamily="2" charset="-34"/>
              </a:rPr>
              <a:t>Slides:</a:t>
            </a:r>
          </a:p>
          <a:p>
            <a:r>
              <a:rPr lang="en-US" sz="2000" dirty="0" err="1">
                <a:latin typeface="Sarabun" pitchFamily="2" charset="-34"/>
                <a:cs typeface="Sarabun" pitchFamily="2" charset="-34"/>
              </a:rPr>
              <a:t>Shostack.org</a:t>
            </a:r>
            <a:r>
              <a:rPr lang="en-US" sz="2000">
                <a:latin typeface="Sarabun" pitchFamily="2" charset="-34"/>
                <a:cs typeface="Sarabun" pitchFamily="2" charset="-34"/>
              </a:rPr>
              <a:t>/blog</a:t>
            </a:r>
          </a:p>
        </p:txBody>
      </p:sp>
      <p:pic>
        <p:nvPicPr>
          <p:cNvPr id="5" name="Picture 4">
            <a:extLst>
              <a:ext uri="{FF2B5EF4-FFF2-40B4-BE49-F238E27FC236}">
                <a16:creationId xmlns:a16="http://schemas.microsoft.com/office/drawing/2014/main" id="{2DD095A1-0759-7634-AAA1-29B2AF4DB0CE}"/>
              </a:ext>
            </a:extLst>
          </p:cNvPr>
          <p:cNvPicPr>
            <a:picLocks noChangeAspect="1"/>
          </p:cNvPicPr>
          <p:nvPr/>
        </p:nvPicPr>
        <p:blipFill>
          <a:blip r:embed="rId3"/>
          <a:stretch>
            <a:fillRect/>
          </a:stretch>
        </p:blipFill>
        <p:spPr>
          <a:xfrm>
            <a:off x="9618201" y="3209318"/>
            <a:ext cx="2516041" cy="2516041"/>
          </a:xfrm>
          <a:prstGeom prst="rect">
            <a:avLst/>
          </a:prstGeom>
        </p:spPr>
      </p:pic>
    </p:spTree>
    <p:extLst>
      <p:ext uri="{BB962C8B-B14F-4D97-AF65-F5344CB8AC3E}">
        <p14:creationId xmlns:p14="http://schemas.microsoft.com/office/powerpoint/2010/main" val="1613279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839C9-0064-95D9-33AE-C550BD828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B85734-1DB5-3DF5-7818-4123C3E60F83}"/>
              </a:ext>
            </a:extLst>
          </p:cNvPr>
          <p:cNvSpPr>
            <a:spLocks noGrp="1"/>
          </p:cNvSpPr>
          <p:nvPr>
            <p:ph type="title"/>
          </p:nvPr>
        </p:nvSpPr>
        <p:spPr/>
        <p:txBody>
          <a:bodyPr/>
          <a:lstStyle/>
          <a:p>
            <a:r>
              <a:rPr lang="en-US" dirty="0"/>
              <a:t>Shostack + Associates</a:t>
            </a:r>
          </a:p>
        </p:txBody>
      </p:sp>
      <p:sp>
        <p:nvSpPr>
          <p:cNvPr id="3" name="Text Placeholder 2">
            <a:extLst>
              <a:ext uri="{FF2B5EF4-FFF2-40B4-BE49-F238E27FC236}">
                <a16:creationId xmlns:a16="http://schemas.microsoft.com/office/drawing/2014/main" id="{7609F6AC-3197-3898-485D-5474F7A77108}"/>
              </a:ext>
            </a:extLst>
          </p:cNvPr>
          <p:cNvSpPr>
            <a:spLocks noGrp="1"/>
          </p:cNvSpPr>
          <p:nvPr>
            <p:ph type="body" idx="1"/>
          </p:nvPr>
        </p:nvSpPr>
        <p:spPr/>
        <p:txBody>
          <a:bodyPr>
            <a:normAutofit/>
          </a:bodyPr>
          <a:lstStyle/>
          <a:p>
            <a:r>
              <a:rPr lang="en-US" sz="2800" dirty="0">
                <a:solidFill>
                  <a:srgbClr val="5252A4"/>
                </a:solidFill>
              </a:rPr>
              <a:t>Don’t just understand security. </a:t>
            </a:r>
          </a:p>
          <a:p>
            <a:r>
              <a:rPr lang="en-US" sz="2800" dirty="0">
                <a:solidFill>
                  <a:srgbClr val="5252A4"/>
                </a:solidFill>
              </a:rPr>
              <a:t>Build it in.</a:t>
            </a:r>
          </a:p>
        </p:txBody>
      </p:sp>
      <p:sp>
        <p:nvSpPr>
          <p:cNvPr id="4" name="Text Placeholder 2">
            <a:extLst>
              <a:ext uri="{FF2B5EF4-FFF2-40B4-BE49-F238E27FC236}">
                <a16:creationId xmlns:a16="http://schemas.microsoft.com/office/drawing/2014/main" id="{3D84C0FF-F4BD-3719-6D32-5021C506419E}"/>
              </a:ext>
            </a:extLst>
          </p:cNvPr>
          <p:cNvSpPr txBox="1">
            <a:spLocks/>
          </p:cNvSpPr>
          <p:nvPr/>
        </p:nvSpPr>
        <p:spPr>
          <a:xfrm>
            <a:off x="831850" y="2007476"/>
            <a:ext cx="10515600" cy="255499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tint val="75000"/>
                  </a:schemeClr>
                </a:solidFill>
                <a:latin typeface="Sarabun" pitchFamily="2" charset="-34"/>
                <a:ea typeface="+mn-ea"/>
                <a:cs typeface="Sarabun" pitchFamily="2" charset="-34"/>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tint val="75000"/>
                  </a:schemeClr>
                </a:solidFill>
                <a:latin typeface="Sarabun" pitchFamily="2" charset="-34"/>
                <a:ea typeface="+mn-ea"/>
                <a:cs typeface="Sarabun" pitchFamily="2" charset="-34"/>
              </a:defRPr>
            </a:lvl2pPr>
            <a:lvl3pPr marL="914400" indent="0" algn="l" defTabSz="914400" rtl="0" eaLnBrk="1" latinLnBrk="0" hangingPunct="1">
              <a:lnSpc>
                <a:spcPct val="100000"/>
              </a:lnSpc>
              <a:spcBef>
                <a:spcPts val="500"/>
              </a:spcBef>
              <a:buFont typeface="Arial" panose="020B0604020202020204" pitchFamily="34" charset="0"/>
              <a:buNone/>
              <a:defRPr sz="1800" kern="1200">
                <a:solidFill>
                  <a:schemeClr val="tx1">
                    <a:tint val="75000"/>
                  </a:schemeClr>
                </a:solidFill>
                <a:latin typeface="Sarabun" pitchFamily="2" charset="-34"/>
                <a:ea typeface="+mn-ea"/>
                <a:cs typeface="Sarabun" pitchFamily="2" charset="-34"/>
              </a:defRPr>
            </a:lvl3pPr>
            <a:lvl4pPr marL="1371600" indent="0" algn="l" defTabSz="914400" rtl="0" eaLnBrk="1" latinLnBrk="0" hangingPunct="1">
              <a:lnSpc>
                <a:spcPct val="100000"/>
              </a:lnSpc>
              <a:spcBef>
                <a:spcPts val="500"/>
              </a:spcBef>
              <a:buFont typeface="Arial" panose="020B0604020202020204" pitchFamily="34" charset="0"/>
              <a:buNone/>
              <a:defRPr sz="1600" kern="1200">
                <a:solidFill>
                  <a:schemeClr val="tx1">
                    <a:tint val="75000"/>
                  </a:schemeClr>
                </a:solidFill>
                <a:latin typeface="Sarabun" pitchFamily="2" charset="-34"/>
                <a:ea typeface="+mn-ea"/>
                <a:cs typeface="Sarabun" pitchFamily="2" charset="-34"/>
              </a:defRPr>
            </a:lvl4pPr>
            <a:lvl5pPr marL="1828800" indent="0" algn="l" defTabSz="914400" rtl="0" eaLnBrk="1" latinLnBrk="0" hangingPunct="1">
              <a:lnSpc>
                <a:spcPct val="100000"/>
              </a:lnSpc>
              <a:spcBef>
                <a:spcPts val="500"/>
              </a:spcBef>
              <a:buFont typeface="Arial" panose="020B0604020202020204" pitchFamily="34" charset="0"/>
              <a:buNone/>
              <a:defRPr sz="1600" kern="1200">
                <a:solidFill>
                  <a:schemeClr val="tx1">
                    <a:tint val="75000"/>
                  </a:schemeClr>
                </a:solidFill>
                <a:latin typeface="Sarabun" pitchFamily="2" charset="-34"/>
                <a:ea typeface="+mn-ea"/>
                <a:cs typeface="Sarabun" pitchFamily="2" charset="-34"/>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800" dirty="0">
                <a:solidFill>
                  <a:schemeClr val="tx1"/>
                </a:solidFill>
              </a:rPr>
              <a:t>Supporting Materials</a:t>
            </a:r>
          </a:p>
        </p:txBody>
      </p:sp>
    </p:spTree>
    <p:extLst>
      <p:ext uri="{BB962C8B-B14F-4D97-AF65-F5344CB8AC3E}">
        <p14:creationId xmlns:p14="http://schemas.microsoft.com/office/powerpoint/2010/main" val="1816758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45FE-7614-6AD7-32BE-A66F771D08DA}"/>
              </a:ext>
            </a:extLst>
          </p:cNvPr>
          <p:cNvSpPr>
            <a:spLocks noGrp="1"/>
          </p:cNvSpPr>
          <p:nvPr>
            <p:ph type="title"/>
          </p:nvPr>
        </p:nvSpPr>
        <p:spPr/>
        <p:txBody>
          <a:bodyPr/>
          <a:lstStyle/>
          <a:p>
            <a:r>
              <a:rPr lang="en-US"/>
              <a:t>Free resources </a:t>
            </a:r>
          </a:p>
        </p:txBody>
      </p:sp>
      <p:sp>
        <p:nvSpPr>
          <p:cNvPr id="4" name="Content Placeholder 2">
            <a:extLst>
              <a:ext uri="{FF2B5EF4-FFF2-40B4-BE49-F238E27FC236}">
                <a16:creationId xmlns:a16="http://schemas.microsoft.com/office/drawing/2014/main" id="{2DD72B6B-3E32-8E2A-BB8E-A87C00872CD2}"/>
              </a:ext>
            </a:extLst>
          </p:cNvPr>
          <p:cNvSpPr txBox="1">
            <a:spLocks/>
          </p:cNvSpPr>
          <p:nvPr/>
        </p:nvSpPr>
        <p:spPr>
          <a:xfrm>
            <a:off x="976903" y="1887217"/>
            <a:ext cx="6511322" cy="3829049"/>
          </a:xfrm>
          <a:prstGeom prst="rect">
            <a:avLst/>
          </a:prstGeom>
        </p:spPr>
        <p:txBody>
          <a:bodyPr vert="horz" lIns="91440" tIns="45720" rIns="91440" bIns="45720" rtlCol="0">
            <a:normAutofit/>
          </a:bodyPr>
          <a:lstStyle>
            <a:lvl1pPr marL="228579" indent="-228579" algn="l" defTabSz="914317" rtl="0" eaLnBrk="1" latinLnBrk="0" hangingPunct="1">
              <a:lnSpc>
                <a:spcPct val="90000"/>
              </a:lnSpc>
              <a:spcBef>
                <a:spcPts val="1500"/>
              </a:spcBef>
              <a:buFont typeface="Arial" panose="020B0604020202020204" pitchFamily="34" charset="0"/>
              <a:buChar char="•"/>
              <a:defRPr sz="3200" b="0" i="0" kern="1200" baseline="0">
                <a:solidFill>
                  <a:schemeClr val="tx1"/>
                </a:solidFill>
                <a:latin typeface="Sarabun Light" pitchFamily="2" charset="-34"/>
                <a:ea typeface="+mn-ea"/>
                <a:cs typeface="Sarabun Light" pitchFamily="2" charset="-34"/>
              </a:defRPr>
            </a:lvl1pPr>
            <a:lvl2pPr marL="685737" indent="-320019" algn="l" defTabSz="914317" rtl="0" eaLnBrk="1" latinLnBrk="0" hangingPunct="1">
              <a:lnSpc>
                <a:spcPct val="90000"/>
              </a:lnSpc>
              <a:spcBef>
                <a:spcPts val="800"/>
              </a:spcBef>
              <a:buSzPct val="50000"/>
              <a:buFontTx/>
              <a:buBlip>
                <a:blip r:embed="rId2"/>
              </a:buBlip>
              <a:defRPr sz="2799" b="0" i="0" kern="1200" baseline="0">
                <a:solidFill>
                  <a:schemeClr val="tx1"/>
                </a:solidFill>
                <a:latin typeface="Sarabun Light" pitchFamily="2" charset="-34"/>
                <a:ea typeface="+mn-ea"/>
                <a:cs typeface="Sarabun Light" pitchFamily="2" charset="-34"/>
              </a:defRPr>
            </a:lvl2pPr>
            <a:lvl3pPr marL="1142896" indent="-320019" algn="l" defTabSz="914317" rtl="0" eaLnBrk="1" latinLnBrk="0" hangingPunct="1">
              <a:lnSpc>
                <a:spcPct val="90000"/>
              </a:lnSpc>
              <a:spcBef>
                <a:spcPts val="500"/>
              </a:spcBef>
              <a:buFont typeface="Courier New" panose="02070309020205020404" pitchFamily="49" charset="0"/>
              <a:buChar char="o"/>
              <a:defRPr sz="2400" b="0" i="0" kern="1200" baseline="0">
                <a:solidFill>
                  <a:schemeClr val="tx1"/>
                </a:solidFill>
                <a:latin typeface="Sarabun Light" pitchFamily="2" charset="-34"/>
                <a:ea typeface="+mn-ea"/>
                <a:cs typeface="Sarabun Light" pitchFamily="2" charset="-34"/>
              </a:defRPr>
            </a:lvl3pPr>
            <a:lvl4pPr marL="1600054" indent="-228579" algn="l" defTabSz="914317"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Sarabun Light" pitchFamily="2" charset="-34"/>
                <a:ea typeface="+mn-ea"/>
                <a:cs typeface="Sarabun Light" pitchFamily="2" charset="-34"/>
              </a:defRPr>
            </a:lvl4pPr>
            <a:lvl5pPr marL="2057213" indent="-228579" algn="l" defTabSz="914317"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Sarabun Light" pitchFamily="2" charset="-34"/>
                <a:ea typeface="+mn-ea"/>
                <a:cs typeface="Sarabun Light" pitchFamily="2" charset="-34"/>
              </a:defRPr>
            </a:lvl5pPr>
            <a:lvl6pPr marL="2514371" indent="-228579" algn="l" defTabSz="9143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29" indent="-228579" algn="l" defTabSz="9143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88" indent="-228579" algn="l" defTabSz="9143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46" indent="-228579" algn="l" defTabSz="9143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hlinkClick r:id="rId3"/>
              </a:rPr>
              <a:t>shostack.org/resources</a:t>
            </a:r>
            <a:endParaRPr lang="en-US"/>
          </a:p>
          <a:p>
            <a:r>
              <a:rPr lang="en-US" err="1">
                <a:hlinkClick r:id="rId4"/>
              </a:rPr>
              <a:t>shostack.org</a:t>
            </a:r>
            <a:r>
              <a:rPr lang="en-US">
                <a:hlinkClick r:id="rId4"/>
              </a:rPr>
              <a:t>/blog</a:t>
            </a:r>
            <a:endParaRPr lang="en-US"/>
          </a:p>
          <a:p>
            <a:r>
              <a:rPr lang="en-US">
                <a:hlinkClick r:id="rId5"/>
              </a:rPr>
              <a:t>youtube.com/c/Shostack</a:t>
            </a:r>
            <a:endParaRPr lang="en-US"/>
          </a:p>
          <a:p>
            <a:endParaRPr lang="en-US"/>
          </a:p>
          <a:p>
            <a:r>
              <a:rPr lang="en-US"/>
              <a:t>Books</a:t>
            </a:r>
            <a:r>
              <a:rPr lang="en-US" sz="2800"/>
              <a:t> (</a:t>
            </a:r>
            <a:r>
              <a:rPr lang="en-US" sz="2800">
                <a:hlinkClick r:id="rId6"/>
              </a:rPr>
              <a:t>Threat Modeling</a:t>
            </a:r>
            <a:r>
              <a:rPr lang="en-US" sz="2800"/>
              <a:t>; </a:t>
            </a:r>
            <a:r>
              <a:rPr lang="en-US" sz="2800">
                <a:hlinkClick r:id="rId7"/>
              </a:rPr>
              <a:t>Threats</a:t>
            </a:r>
            <a:r>
              <a:rPr lang="en-US" sz="2800"/>
              <a:t>)</a:t>
            </a:r>
          </a:p>
          <a:p>
            <a:r>
              <a:rPr lang="en-US" err="1">
                <a:hlinkClick r:id="rId8"/>
              </a:rPr>
              <a:t>Linkedin</a:t>
            </a:r>
            <a:r>
              <a:rPr lang="en-US">
                <a:hlinkClick r:id="rId8"/>
              </a:rPr>
              <a:t> Learning</a:t>
            </a:r>
            <a:endParaRPr lang="en-US"/>
          </a:p>
        </p:txBody>
      </p:sp>
      <p:pic>
        <p:nvPicPr>
          <p:cNvPr id="5" name="Picture 1" descr="src/images/5-75-books.png">
            <a:extLst>
              <a:ext uri="{FF2B5EF4-FFF2-40B4-BE49-F238E27FC236}">
                <a16:creationId xmlns:a16="http://schemas.microsoft.com/office/drawing/2014/main" id="{5EAC84E8-ADE1-F09D-8F19-67C4E445FB5C}"/>
              </a:ext>
            </a:extLst>
          </p:cNvPr>
          <p:cNvPicPr>
            <a:picLocks noGrp="1" noChangeAspect="1"/>
          </p:cNvPicPr>
          <p:nvPr/>
        </p:nvPicPr>
        <p:blipFill>
          <a:blip r:embed="rId9"/>
          <a:stretch>
            <a:fillRect/>
          </a:stretch>
        </p:blipFill>
        <p:spPr bwMode="auto">
          <a:xfrm>
            <a:off x="7701969" y="2468242"/>
            <a:ext cx="4038600" cy="2667000"/>
          </a:xfrm>
          <a:prstGeom prst="rect">
            <a:avLst/>
          </a:prstGeom>
          <a:noFill/>
          <a:ln w="9525">
            <a:noFill/>
            <a:headEnd/>
            <a:tailEnd/>
          </a:ln>
        </p:spPr>
      </p:pic>
      <p:cxnSp>
        <p:nvCxnSpPr>
          <p:cNvPr id="6" name="Straight Connector 5">
            <a:extLst>
              <a:ext uri="{FF2B5EF4-FFF2-40B4-BE49-F238E27FC236}">
                <a16:creationId xmlns:a16="http://schemas.microsoft.com/office/drawing/2014/main" id="{41B158AF-5A11-AFC7-7B0B-8566B8D30450}"/>
              </a:ext>
            </a:extLst>
          </p:cNvPr>
          <p:cNvCxnSpPr>
            <a:cxnSpLocks/>
          </p:cNvCxnSpPr>
          <p:nvPr/>
        </p:nvCxnSpPr>
        <p:spPr>
          <a:xfrm>
            <a:off x="1190647" y="4155399"/>
            <a:ext cx="4497231" cy="0"/>
          </a:xfrm>
          <a:prstGeom prst="line">
            <a:avLst/>
          </a:prstGeom>
          <a:ln w="38100">
            <a:solidFill>
              <a:srgbClr val="7EC35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4BD66C4-9F71-6854-53D0-C1B37A071D71}"/>
              </a:ext>
            </a:extLst>
          </p:cNvPr>
          <p:cNvSpPr txBox="1"/>
          <p:nvPr/>
        </p:nvSpPr>
        <p:spPr>
          <a:xfrm>
            <a:off x="1190647" y="5716266"/>
            <a:ext cx="9906844" cy="584775"/>
          </a:xfrm>
          <a:prstGeom prst="rect">
            <a:avLst/>
          </a:prstGeom>
          <a:noFill/>
        </p:spPr>
        <p:txBody>
          <a:bodyPr wrap="square" rtlCol="0">
            <a:spAutoFit/>
          </a:bodyPr>
          <a:lstStyle/>
          <a:p>
            <a:r>
              <a:rPr lang="en-US" sz="1600">
                <a:solidFill>
                  <a:schemeClr val="bg1">
                    <a:lumMod val="65000"/>
                  </a:schemeClr>
                </a:solidFill>
                <a:latin typeface="Sarabun" pitchFamily="2" charset="-34"/>
                <a:cs typeface="Sarabun" pitchFamily="2" charset="-34"/>
              </a:rPr>
              <a:t>* Books free at your library/various subscriptions; </a:t>
            </a:r>
          </a:p>
          <a:p>
            <a:r>
              <a:rPr lang="en-US" sz="1600" err="1">
                <a:solidFill>
                  <a:schemeClr val="bg1">
                    <a:lumMod val="65000"/>
                  </a:schemeClr>
                </a:solidFill>
                <a:latin typeface="Sarabun" pitchFamily="2" charset="-34"/>
                <a:cs typeface="Sarabun" pitchFamily="2" charset="-34"/>
              </a:rPr>
              <a:t>Linkedin</a:t>
            </a:r>
            <a:r>
              <a:rPr lang="en-US" sz="1600">
                <a:solidFill>
                  <a:schemeClr val="bg1">
                    <a:lumMod val="65000"/>
                  </a:schemeClr>
                </a:solidFill>
                <a:latin typeface="Sarabun" pitchFamily="2" charset="-34"/>
                <a:cs typeface="Sarabun" pitchFamily="2" charset="-34"/>
              </a:rPr>
              <a:t> Learning via many employers</a:t>
            </a:r>
          </a:p>
        </p:txBody>
      </p:sp>
      <p:sp>
        <p:nvSpPr>
          <p:cNvPr id="3" name="Rectangle 2">
            <a:hlinkClick r:id="rId7"/>
            <a:extLst>
              <a:ext uri="{FF2B5EF4-FFF2-40B4-BE49-F238E27FC236}">
                <a16:creationId xmlns:a16="http://schemas.microsoft.com/office/drawing/2014/main" id="{F46C552E-B022-21DB-7698-3D36339F31D2}"/>
              </a:ext>
            </a:extLst>
          </p:cNvPr>
          <p:cNvSpPr/>
          <p:nvPr/>
        </p:nvSpPr>
        <p:spPr>
          <a:xfrm>
            <a:off x="9964882" y="2897387"/>
            <a:ext cx="2005445" cy="27448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6"/>
            <a:extLst>
              <a:ext uri="{FF2B5EF4-FFF2-40B4-BE49-F238E27FC236}">
                <a16:creationId xmlns:a16="http://schemas.microsoft.com/office/drawing/2014/main" id="{1F127B2C-38DE-6F9B-72F5-E7B48353C210}"/>
              </a:ext>
            </a:extLst>
          </p:cNvPr>
          <p:cNvSpPr/>
          <p:nvPr/>
        </p:nvSpPr>
        <p:spPr>
          <a:xfrm>
            <a:off x="8290135" y="514778"/>
            <a:ext cx="2005445" cy="27448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638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A06A-FAAF-9F00-46AE-EA8C4CC4AAD1}"/>
              </a:ext>
            </a:extLst>
          </p:cNvPr>
          <p:cNvSpPr>
            <a:spLocks noGrp="1"/>
          </p:cNvSpPr>
          <p:nvPr>
            <p:ph type="title"/>
          </p:nvPr>
        </p:nvSpPr>
        <p:spPr/>
        <p:txBody>
          <a:bodyPr/>
          <a:lstStyle/>
          <a:p>
            <a:r>
              <a:rPr lang="en-US"/>
              <a:t>Commercial offerings</a:t>
            </a:r>
          </a:p>
        </p:txBody>
      </p:sp>
      <p:sp>
        <p:nvSpPr>
          <p:cNvPr id="3" name="Content Placeholder 2">
            <a:extLst>
              <a:ext uri="{FF2B5EF4-FFF2-40B4-BE49-F238E27FC236}">
                <a16:creationId xmlns:a16="http://schemas.microsoft.com/office/drawing/2014/main" id="{B67D0FCB-30C5-6CAF-23F2-C21D78C55820}"/>
              </a:ext>
            </a:extLst>
          </p:cNvPr>
          <p:cNvSpPr>
            <a:spLocks noGrp="1"/>
          </p:cNvSpPr>
          <p:nvPr>
            <p:ph idx="1"/>
          </p:nvPr>
        </p:nvSpPr>
        <p:spPr>
          <a:xfrm>
            <a:off x="964560" y="1821315"/>
            <a:ext cx="11227440" cy="4351338"/>
          </a:xfrm>
        </p:spPr>
        <p:txBody>
          <a:bodyPr>
            <a:normAutofit/>
          </a:bodyPr>
          <a:lstStyle/>
          <a:p>
            <a:r>
              <a:rPr lang="en-US">
                <a:solidFill>
                  <a:srgbClr val="5252A4"/>
                </a:solidFill>
              </a:rPr>
              <a:t>Training</a:t>
            </a:r>
          </a:p>
          <a:p>
            <a:pPr lvl="1"/>
            <a:r>
              <a:rPr lang="en-US"/>
              <a:t>From under an hour to multi-day</a:t>
            </a:r>
          </a:p>
          <a:p>
            <a:pPr lvl="1"/>
            <a:r>
              <a:rPr lang="en-US"/>
              <a:t>Live instruction or computer-based</a:t>
            </a:r>
          </a:p>
          <a:p>
            <a:pPr lvl="1"/>
            <a:r>
              <a:rPr lang="en-US"/>
              <a:t>In person or distributed</a:t>
            </a:r>
          </a:p>
          <a:p>
            <a:pPr lvl="1"/>
            <a:r>
              <a:rPr lang="en-US"/>
              <a:t>Private corporate courses</a:t>
            </a:r>
          </a:p>
          <a:p>
            <a:r>
              <a:rPr lang="en-US">
                <a:solidFill>
                  <a:srgbClr val="5252A4"/>
                </a:solidFill>
              </a:rPr>
              <a:t>Accelerator</a:t>
            </a:r>
          </a:p>
          <a:p>
            <a:pPr lvl="1"/>
            <a:r>
              <a:rPr lang="en-US"/>
              <a:t>Culture change, process design</a:t>
            </a:r>
          </a:p>
          <a:p>
            <a:r>
              <a:rPr lang="en-US">
                <a:solidFill>
                  <a:srgbClr val="5252A4"/>
                </a:solidFill>
              </a:rPr>
              <a:t>Assessments + analysis</a:t>
            </a:r>
          </a:p>
          <a:p>
            <a:endParaRPr lang="en-US"/>
          </a:p>
        </p:txBody>
      </p:sp>
      <p:pic>
        <p:nvPicPr>
          <p:cNvPr id="3074" name="Picture 2" descr="Stylized image featuring a hand pointing to a whiteboard filled with diagrams">
            <a:extLst>
              <a:ext uri="{FF2B5EF4-FFF2-40B4-BE49-F238E27FC236}">
                <a16:creationId xmlns:a16="http://schemas.microsoft.com/office/drawing/2014/main" id="{999DB5D5-CDE4-CDE3-369A-D3506AFA564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40866" y="2088635"/>
            <a:ext cx="1587500" cy="1587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tylized image featuring interlocked hands">
            <a:extLst>
              <a:ext uri="{FF2B5EF4-FFF2-40B4-BE49-F238E27FC236}">
                <a16:creationId xmlns:a16="http://schemas.microsoft.com/office/drawing/2014/main" id="{53185566-5B03-30D8-62F5-FAA38469147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429407" y="3336894"/>
            <a:ext cx="1587500" cy="158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0561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E91D67-69DE-C63D-95F0-D3DD1159D562}"/>
              </a:ext>
            </a:extLst>
          </p:cNvPr>
          <p:cNvSpPr>
            <a:spLocks noGrp="1"/>
          </p:cNvSpPr>
          <p:nvPr>
            <p:ph type="title"/>
          </p:nvPr>
        </p:nvSpPr>
        <p:spPr/>
        <p:txBody>
          <a:bodyPr/>
          <a:lstStyle/>
          <a:p>
            <a:r>
              <a:rPr lang="en-US" dirty="0" err="1"/>
              <a:t>info@shostack.org</a:t>
            </a:r>
            <a:br>
              <a:rPr lang="en-US" dirty="0"/>
            </a:br>
            <a:r>
              <a:rPr lang="en-US" dirty="0"/>
              <a:t> </a:t>
            </a:r>
            <a:br>
              <a:rPr lang="en-US" dirty="0"/>
            </a:br>
            <a:r>
              <a:rPr lang="en-US" dirty="0" err="1"/>
              <a:t>shostack.org</a:t>
            </a:r>
            <a:r>
              <a:rPr lang="en-US" dirty="0"/>
              <a:t>/contact</a:t>
            </a:r>
          </a:p>
        </p:txBody>
      </p:sp>
      <p:sp>
        <p:nvSpPr>
          <p:cNvPr id="6" name="Text Placeholder 5">
            <a:extLst>
              <a:ext uri="{FF2B5EF4-FFF2-40B4-BE49-F238E27FC236}">
                <a16:creationId xmlns:a16="http://schemas.microsoft.com/office/drawing/2014/main" id="{A493187B-3B0C-D3B6-4621-A3CB87445498}"/>
              </a:ext>
            </a:extLst>
          </p:cNvPr>
          <p:cNvSpPr>
            <a:spLocks noGrp="1"/>
          </p:cNvSpPr>
          <p:nvPr>
            <p:ph type="body" idx="1"/>
          </p:nvPr>
        </p:nvSpPr>
        <p:spPr/>
        <p:txBody>
          <a:bodyPr/>
          <a:lstStyle/>
          <a:p>
            <a:r>
              <a:rPr lang="en-US" dirty="0"/>
              <a:t> </a:t>
            </a:r>
          </a:p>
        </p:txBody>
      </p:sp>
      <p:pic>
        <p:nvPicPr>
          <p:cNvPr id="9" name="Picture 8">
            <a:extLst>
              <a:ext uri="{FF2B5EF4-FFF2-40B4-BE49-F238E27FC236}">
                <a16:creationId xmlns:a16="http://schemas.microsoft.com/office/drawing/2014/main" id="{4DE2CFEE-1F2B-4643-5071-6D21375C0411}"/>
              </a:ext>
            </a:extLst>
          </p:cNvPr>
          <p:cNvPicPr>
            <a:picLocks noChangeAspect="1"/>
          </p:cNvPicPr>
          <p:nvPr/>
        </p:nvPicPr>
        <p:blipFill>
          <a:blip r:embed="rId2"/>
          <a:stretch>
            <a:fillRect/>
          </a:stretch>
        </p:blipFill>
        <p:spPr>
          <a:xfrm>
            <a:off x="9058952" y="2963536"/>
            <a:ext cx="2301198" cy="2293727"/>
          </a:xfrm>
          <a:prstGeom prst="rect">
            <a:avLst/>
          </a:prstGeom>
        </p:spPr>
      </p:pic>
    </p:spTree>
    <p:extLst>
      <p:ext uri="{BB962C8B-B14F-4D97-AF65-F5344CB8AC3E}">
        <p14:creationId xmlns:p14="http://schemas.microsoft.com/office/powerpoint/2010/main" val="16033744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F45E9-3747-71E4-B597-F62EA4F33580}"/>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B9CFFD4A-3706-E73A-48E8-21673D343DFF}"/>
              </a:ext>
            </a:extLst>
          </p:cNvPr>
          <p:cNvSpPr>
            <a:spLocks noGrp="1"/>
          </p:cNvSpPr>
          <p:nvPr>
            <p:ph type="body" idx="1"/>
          </p:nvPr>
        </p:nvSpPr>
        <p:spPr>
          <a:xfrm>
            <a:off x="0" y="2053267"/>
            <a:ext cx="12192000" cy="4439603"/>
          </a:xfrm>
        </p:spPr>
        <p:txBody>
          <a:bodyPr>
            <a:normAutofit/>
          </a:bodyPr>
          <a:lstStyle/>
          <a:p>
            <a:pPr marL="38099" indent="0" algn="ctr">
              <a:buNone/>
            </a:pPr>
            <a:r>
              <a:rPr lang="en-US" sz="9600" dirty="0"/>
              <a:t>Thank you!</a:t>
            </a:r>
          </a:p>
        </p:txBody>
      </p:sp>
      <p:sp>
        <p:nvSpPr>
          <p:cNvPr id="4" name="Text Placeholder 3">
            <a:extLst>
              <a:ext uri="{FF2B5EF4-FFF2-40B4-BE49-F238E27FC236}">
                <a16:creationId xmlns:a16="http://schemas.microsoft.com/office/drawing/2014/main" id="{7305AF59-7AFD-EBFB-10A4-03B5C14F4522}"/>
              </a:ext>
            </a:extLst>
          </p:cNvPr>
          <p:cNvSpPr>
            <a:spLocks noGrp="1"/>
          </p:cNvSpPr>
          <p:nvPr>
            <p:ph type="body" idx="2"/>
          </p:nvPr>
        </p:nvSpPr>
        <p:spPr/>
        <p:txBody>
          <a:bodyPr>
            <a:normAutofit fontScale="62500" lnSpcReduction="20000"/>
          </a:bodyPr>
          <a:lstStyle/>
          <a:p>
            <a:endParaRPr lang="en-US" dirty="0"/>
          </a:p>
        </p:txBody>
      </p:sp>
    </p:spTree>
    <p:extLst>
      <p:ext uri="{BB962C8B-B14F-4D97-AF65-F5344CB8AC3E}">
        <p14:creationId xmlns:p14="http://schemas.microsoft.com/office/powerpoint/2010/main" val="2466756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A963964-1D68-1641-992D-A7C2D5F80B09}" vid="{67CC19FA-110F-DF43-8E05-5DF72CBA15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21045</TotalTime>
  <Words>2704</Words>
  <Application>Microsoft Macintosh PowerPoint</Application>
  <PresentationFormat>Widescreen</PresentationFormat>
  <Paragraphs>325</Paragraphs>
  <Slides>47</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NTR</vt:lpstr>
      <vt:lpstr>Aptos</vt:lpstr>
      <vt:lpstr>Arial</vt:lpstr>
      <vt:lpstr>Century Gothic</vt:lpstr>
      <vt:lpstr>IBM Plex Mono</vt:lpstr>
      <vt:lpstr>Sarabun</vt:lpstr>
      <vt:lpstr>Sarabun Medium</vt:lpstr>
      <vt:lpstr>Sarabun SemiBold</vt:lpstr>
      <vt:lpstr>Office Theme</vt:lpstr>
      <vt:lpstr>The CRA: A Cloud-Scale Change to Engineering</vt:lpstr>
      <vt:lpstr>“A cloud-scale change”?</vt:lpstr>
      <vt:lpstr>Summary and key points</vt:lpstr>
      <vt:lpstr>PowerPoint Presentation</vt:lpstr>
      <vt:lpstr>The CRA</vt:lpstr>
      <vt:lpstr>Haha, no</vt:lpstr>
      <vt:lpstr>What is the CRA?</vt:lpstr>
      <vt:lpstr>Applies to any “economic operator” who:</vt:lpstr>
      <vt:lpstr>“Products with digital elements”</vt:lpstr>
      <vt:lpstr>Product classes</vt:lpstr>
      <vt:lpstr>Fines up to 2.5% of global revenue</vt:lpstr>
      <vt:lpstr>In partial effect now! </vt:lpstr>
      <vt:lpstr>Many terms don’t mean what you expect </vt:lpstr>
      <vt:lpstr>Terms don’t mean what you expect (2)</vt:lpstr>
      <vt:lpstr>Is open source impacted?</vt:lpstr>
      <vt:lpstr>Impacted open source gets “Stewards” </vt:lpstr>
      <vt:lpstr>What does the CRA require?</vt:lpstr>
      <vt:lpstr>The CRA has lots of requirements!</vt:lpstr>
      <vt:lpstr>Cybersecurity risk assessments mandated</vt:lpstr>
      <vt:lpstr>Risk assess: Part I, Annex I (abridged, 1/2)</vt:lpstr>
      <vt:lpstr>Risk assess: Part I, Annex I (abridged, 2/2)</vt:lpstr>
      <vt:lpstr>Instructions for users (Annex II)</vt:lpstr>
      <vt:lpstr>Documentation (abridged from annex VII)</vt:lpstr>
      <vt:lpstr>Risk assessment requirements</vt:lpstr>
      <vt:lpstr>The CRA “risk assessment”  means threat model</vt:lpstr>
      <vt:lpstr>How do we threat model?</vt:lpstr>
      <vt:lpstr>The CRA in the TM Four Question Frame “What are we working on?” </vt:lpstr>
      <vt:lpstr>“What can go wrong?”</vt:lpstr>
      <vt:lpstr>“What are we going to do?”</vt:lpstr>
      <vt:lpstr>“Did we do a good job?”</vt:lpstr>
      <vt:lpstr>PowerPoint Presentation</vt:lpstr>
      <vt:lpstr>PowerPoint Presentation</vt:lpstr>
      <vt:lpstr>All products with digital elements</vt:lpstr>
      <vt:lpstr>ENISA Secure by Design + Default Playbook</vt:lpstr>
      <vt:lpstr>OWASP + CRA</vt:lpstr>
      <vt:lpstr>OWASP can serve CRA-affected</vt:lpstr>
      <vt:lpstr>PowerPoint Presentation</vt:lpstr>
      <vt:lpstr>Call to action: Every project</vt:lpstr>
      <vt:lpstr>Call to action: Learning projects</vt:lpstr>
      <vt:lpstr>Call to action: OWASP “Central”</vt:lpstr>
      <vt:lpstr>Resources</vt:lpstr>
      <vt:lpstr>The CRA: Threat, Menace or Opportunity?</vt:lpstr>
      <vt:lpstr>Shostack + Associates</vt:lpstr>
      <vt:lpstr>Free resources </vt:lpstr>
      <vt:lpstr>Commercial offerings</vt:lpstr>
      <vt:lpstr>info@shostack.org   shostack.org/contact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Adam</dc:creator>
  <cp:lastModifiedBy>Adam</cp:lastModifiedBy>
  <cp:revision>10</cp:revision>
  <dcterms:created xsi:type="dcterms:W3CDTF">2026-08-26T15:03:41Z</dcterms:created>
  <dcterms:modified xsi:type="dcterms:W3CDTF">2026-10-23T21:35:29Z</dcterms:modified>
</cp:coreProperties>
</file>